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-32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2014 m.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3"/>
                <c:pt idx="0">
                  <c:v>60.4</c:v>
                </c:pt>
                <c:pt idx="1">
                  <c:v>48.3</c:v>
                </c:pt>
                <c:pt idx="2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2016 m.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3"/>
                <c:pt idx="0">
                  <c:v>58.6</c:v>
                </c:pt>
                <c:pt idx="1">
                  <c:v>48.6</c:v>
                </c:pt>
                <c:pt idx="2">
                  <c:v>58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2525112"/>
        <c:axId val="422514920"/>
      </c:barChart>
      <c:catAx>
        <c:axId val="42252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2514920"/>
        <c:crosses val="autoZero"/>
        <c:auto val="1"/>
        <c:lblAlgn val="ctr"/>
        <c:lblOffset val="100"/>
        <c:noMultiLvlLbl val="0"/>
      </c:catAx>
      <c:valAx>
        <c:axId val="4225149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252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08212560386472E-2"/>
          <c:y val="2.9568659506832011E-2"/>
          <c:w val="0.97342995169082125"/>
          <c:h val="0.66290183056882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2014 m. DM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63.6</c:v>
                </c:pt>
                <c:pt idx="1">
                  <c:v>63.3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2014 m. KM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44.8</c:v>
                </c:pt>
                <c:pt idx="1">
                  <c:v>50.3</c:v>
                </c:pt>
                <c:pt idx="2">
                  <c:v>47.7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2014 m. SPM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60.4</c:v>
                </c:pt>
                <c:pt idx="1">
                  <c:v>48.3</c:v>
                </c:pt>
                <c:pt idx="2">
                  <c:v>43.5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2016 m. DM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Lapas1!$E$2:$E$4</c:f>
              <c:numCache>
                <c:formatCode>General</c:formatCode>
                <c:ptCount val="3"/>
                <c:pt idx="0">
                  <c:v>44.8</c:v>
                </c:pt>
                <c:pt idx="1">
                  <c:v>45.7</c:v>
                </c:pt>
                <c:pt idx="2">
                  <c:v>57.1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2016 m. KM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Lapas1!$F$2:$F$4</c:f>
              <c:numCache>
                <c:formatCode>General</c:formatCode>
                <c:ptCount val="3"/>
                <c:pt idx="0">
                  <c:v>35.299999999999997</c:v>
                </c:pt>
                <c:pt idx="1">
                  <c:v>34.5</c:v>
                </c:pt>
                <c:pt idx="2">
                  <c:v>47.4</c:v>
                </c:pt>
              </c:numCache>
            </c:numRef>
          </c:val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2016 m. SPM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MATEMATIKA</c:v>
                </c:pt>
                <c:pt idx="1">
                  <c:v>RAŠYMAS</c:v>
                </c:pt>
                <c:pt idx="2">
                  <c:v>SKAITYMAS</c:v>
                </c:pt>
              </c:strCache>
            </c:strRef>
          </c:cat>
          <c:val>
            <c:numRef>
              <c:f>Lapas1!$G$2:$G$4</c:f>
              <c:numCache>
                <c:formatCode>General</c:formatCode>
                <c:ptCount val="3"/>
                <c:pt idx="0">
                  <c:v>58.6</c:v>
                </c:pt>
                <c:pt idx="1">
                  <c:v>48.6</c:v>
                </c:pt>
                <c:pt idx="2">
                  <c:v>58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2523544"/>
        <c:axId val="422516880"/>
      </c:barChart>
      <c:catAx>
        <c:axId val="42252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2516880"/>
        <c:crosses val="autoZero"/>
        <c:auto val="1"/>
        <c:lblAlgn val="ctr"/>
        <c:lblOffset val="100"/>
        <c:noMultiLvlLbl val="0"/>
      </c:catAx>
      <c:valAx>
        <c:axId val="4225168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2523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0.17759</cdr:x>
      <cdr:y>0</cdr:y>
    </cdr:from>
    <cdr:to>
      <cdr:x>0.17878</cdr:x>
      <cdr:y>0.66785</cdr:y>
    </cdr:to>
    <cdr:cxnSp macro="">
      <cdr:nvCxnSpPr>
        <cdr:cNvPr id="2" name="Tiesioji jungtis 1"/>
        <cdr:cNvCxnSpPr/>
      </cdr:nvCxnSpPr>
      <cdr:spPr>
        <a:xfrm xmlns:a="http://schemas.openxmlformats.org/drawingml/2006/main">
          <a:off x="1867422" y="0"/>
          <a:ext cx="12526" cy="29060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0.5004</cdr:x>
      <cdr:y>0.00288</cdr:y>
    </cdr:from>
    <cdr:to>
      <cdr:x>0.5004</cdr:x>
      <cdr:y>0.67146</cdr:y>
    </cdr:to>
    <cdr:cxnSp macro="">
      <cdr:nvCxnSpPr>
        <cdr:cNvPr id="5" name="Tiesioji jungtis 4"/>
        <cdr:cNvCxnSpPr/>
      </cdr:nvCxnSpPr>
      <cdr:spPr>
        <a:xfrm xmlns:a="http://schemas.openxmlformats.org/drawingml/2006/main">
          <a:off x="5261975" y="12526"/>
          <a:ext cx="0" cy="2909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0.8244</cdr:x>
      <cdr:y>0</cdr:y>
    </cdr:from>
    <cdr:to>
      <cdr:x>0.82559</cdr:x>
      <cdr:y>0.65921</cdr:y>
    </cdr:to>
    <cdr:cxnSp macro="">
      <cdr:nvCxnSpPr>
        <cdr:cNvPr id="10" name="Tiesioji jungtis 9"/>
        <cdr:cNvCxnSpPr/>
      </cdr:nvCxnSpPr>
      <cdr:spPr>
        <a:xfrm xmlns:a="http://schemas.openxmlformats.org/drawingml/2006/main" flipH="1" flipV="1">
          <a:off x="8669055" y="-46929"/>
          <a:ext cx="12526" cy="2868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0.40351</cdr:x>
      <cdr:y>0.00014</cdr:y>
    </cdr:from>
    <cdr:to>
      <cdr:x>0.49047</cdr:x>
      <cdr:y>0.10905</cdr:y>
    </cdr:to>
    <cdr:sp macro="" textlink="">
      <cdr:nvSpPr>
        <cdr:cNvPr id="11" name="Stačiakampis 10"/>
        <cdr:cNvSpPr/>
      </cdr:nvSpPr>
      <cdr:spPr>
        <a:xfrm xmlns:a="http://schemas.openxmlformats.org/drawingml/2006/main">
          <a:off x="4243192" y="654"/>
          <a:ext cx="914400" cy="51454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lt-L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t-LT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2014</a:t>
          </a:r>
          <a:r>
            <a:rPr lang="lt-LT" b="1" dirty="0" smtClean="0"/>
            <a:t> </a:t>
          </a:r>
          <a:r>
            <a:rPr lang="lt-LT" b="1" dirty="0" smtClean="0">
              <a:solidFill>
                <a:schemeClr val="tx1"/>
              </a:solidFill>
            </a:rPr>
            <a:t>m. m.</a:t>
          </a:r>
          <a:endParaRPr lang="lt-LT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0.50635</cdr:x>
      <cdr:y>0.00014</cdr:y>
    </cdr:from>
    <cdr:to>
      <cdr:x>0.60694</cdr:x>
      <cdr:y>0.12747</cdr:y>
    </cdr:to>
    <cdr:sp macro="" textlink="">
      <cdr:nvSpPr>
        <cdr:cNvPr id="12" name="Stačiakampis 11"/>
        <cdr:cNvSpPr/>
      </cdr:nvSpPr>
      <cdr:spPr>
        <a:xfrm xmlns:a="http://schemas.openxmlformats.org/drawingml/2006/main">
          <a:off x="5766535" y="661"/>
          <a:ext cx="1145556" cy="60156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lt-LT" sz="1600" b="1" dirty="0" smtClean="0">
              <a:solidFill>
                <a:schemeClr val="tx1"/>
              </a:solidFill>
            </a:rPr>
            <a:t>2016 </a:t>
          </a:r>
          <a:endParaRPr lang="lt-LT" sz="1600" b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lt-LT" sz="1600" b="1" dirty="0" smtClean="0">
              <a:solidFill>
                <a:schemeClr val="tx1"/>
              </a:solidFill>
            </a:rPr>
            <a:t>m</a:t>
          </a:r>
          <a:r>
            <a:rPr lang="lt-LT" sz="1600" b="1" dirty="0" smtClean="0">
              <a:solidFill>
                <a:schemeClr val="tx1"/>
              </a:solidFill>
            </a:rPr>
            <a:t>. m.</a:t>
          </a:r>
          <a:endParaRPr lang="lt-LT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0.72077</cdr:x>
      <cdr:y>0.00014</cdr:y>
    </cdr:from>
    <cdr:to>
      <cdr:x>0.82321</cdr:x>
      <cdr:y>0.1327</cdr:y>
    </cdr:to>
    <cdr:sp macro="" textlink="">
      <cdr:nvSpPr>
        <cdr:cNvPr id="13" name="Stačiakampis 12"/>
        <cdr:cNvSpPr/>
      </cdr:nvSpPr>
      <cdr:spPr>
        <a:xfrm xmlns:a="http://schemas.openxmlformats.org/drawingml/2006/main">
          <a:off x="7579291" y="653"/>
          <a:ext cx="1077237" cy="626301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lt-LT" sz="1400" b="1" dirty="0" smtClean="0">
              <a:solidFill>
                <a:schemeClr val="tx1"/>
              </a:solidFill>
            </a:rPr>
            <a:t>2014</a:t>
          </a:r>
          <a:r>
            <a:rPr lang="lt-LT" sz="1400" dirty="0" smtClean="0">
              <a:solidFill>
                <a:schemeClr val="tx1"/>
              </a:solidFill>
            </a:rPr>
            <a:t> </a:t>
          </a:r>
          <a:r>
            <a:rPr lang="lt-LT" sz="1400" b="1" dirty="0" smtClean="0">
              <a:solidFill>
                <a:schemeClr val="tx1"/>
              </a:solidFill>
            </a:rPr>
            <a:t>m. m</a:t>
          </a:r>
          <a:r>
            <a:rPr lang="lt-LT" sz="1400" dirty="0" smtClean="0">
              <a:solidFill>
                <a:schemeClr val="tx1"/>
              </a:solidFill>
            </a:rPr>
            <a:t>.</a:t>
          </a:r>
          <a:endParaRPr lang="lt-LT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0.82916</cdr:x>
      <cdr:y>0.00014</cdr:y>
    </cdr:from>
    <cdr:to>
      <cdr:x>0.92684</cdr:x>
      <cdr:y>0.1274</cdr:y>
    </cdr:to>
    <cdr:sp macro="" textlink="">
      <cdr:nvSpPr>
        <cdr:cNvPr id="14" name="Stačiakampis 13"/>
        <cdr:cNvSpPr/>
      </cdr:nvSpPr>
      <cdr:spPr>
        <a:xfrm xmlns:a="http://schemas.openxmlformats.org/drawingml/2006/main">
          <a:off x="8719159" y="653"/>
          <a:ext cx="1027135" cy="60124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lt-LT" sz="1600" b="1" dirty="0" smtClean="0">
              <a:solidFill>
                <a:schemeClr val="tx1"/>
              </a:solidFill>
            </a:rPr>
            <a:t>2016 m. m.</a:t>
          </a:r>
          <a:endParaRPr lang="lt-LT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0.34078</cdr:x>
      <cdr:y>0.00014</cdr:y>
    </cdr:from>
    <cdr:to>
      <cdr:x>0.34197</cdr:x>
      <cdr:y>0.6949</cdr:y>
    </cdr:to>
    <cdr:cxnSp macro="">
      <cdr:nvCxnSpPr>
        <cdr:cNvPr id="15" name="Tiesioji jungtis 14"/>
        <cdr:cNvCxnSpPr/>
      </cdr:nvCxnSpPr>
      <cdr:spPr>
        <a:xfrm xmlns:a="http://schemas.openxmlformats.org/drawingml/2006/main">
          <a:off x="3583488" y="654"/>
          <a:ext cx="12526" cy="328247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0.66002</cdr:x>
      <cdr:y>0.00014</cdr:y>
    </cdr:from>
    <cdr:to>
      <cdr:x>0.66121</cdr:x>
      <cdr:y>0.68695</cdr:y>
    </cdr:to>
    <cdr:cxnSp macro="">
      <cdr:nvCxnSpPr>
        <cdr:cNvPr id="17" name="Tiesioji jungtis 16"/>
        <cdr:cNvCxnSpPr/>
      </cdr:nvCxnSpPr>
      <cdr:spPr>
        <a:xfrm xmlns:a="http://schemas.openxmlformats.org/drawingml/2006/main">
          <a:off x="6940463" y="654"/>
          <a:ext cx="12526" cy="3244893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t-LT" dirty="0" smtClean="0"/>
              <a:t>Mokytojų tarybos posėdžio</a:t>
            </a:r>
          </a:p>
          <a:p>
            <a:r>
              <a:rPr lang="lt-LT" dirty="0" smtClean="0"/>
              <a:t>2016-05-31 Prot. Nr. 4</a:t>
            </a:r>
          </a:p>
          <a:p>
            <a:r>
              <a:rPr lang="lt-LT" dirty="0" smtClean="0"/>
              <a:t>4 priedas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4FC70-63AE-47B1-A604-27513F33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44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lt-LT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3CB8D-CCD4-443E-84B4-02A122BC3042}" type="datetimeFigureOut">
              <a:rPr lang="lt-LT" smtClean="0"/>
              <a:t>2016-12-02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B5B828-8A39-4721-A435-9A014DB60792}" type="slidenum">
              <a:rPr lang="lt-LT" smtClean="0"/>
              <a:t>‹#›</a:t>
            </a:fld>
            <a:endParaRPr lang="lt-LT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4429496"/>
            <a:ext cx="9144000" cy="828304"/>
          </a:xfrm>
        </p:spPr>
        <p:txBody>
          <a:bodyPr>
            <a:normAutofit fontScale="92500" lnSpcReduction="10000"/>
          </a:bodyPr>
          <a:lstStyle/>
          <a:p>
            <a:r>
              <a:rPr lang="lt-LT" smtClean="0"/>
              <a:t>Parengė </a:t>
            </a:r>
            <a:r>
              <a:rPr lang="lt-LT" smtClean="0"/>
              <a:t>DIREKTORIAUS PAVADUOTOJA UGDYMUI</a:t>
            </a:r>
          </a:p>
          <a:p>
            <a:r>
              <a:rPr lang="lt-LT" dirty="0" smtClean="0"/>
              <a:t>A</a:t>
            </a:r>
            <a:r>
              <a:rPr lang="lt-LT" dirty="0" smtClean="0"/>
              <a:t>. </a:t>
            </a:r>
            <a:r>
              <a:rPr lang="lt-LT" dirty="0" err="1" smtClean="0"/>
              <a:t>Jurešienė</a:t>
            </a:r>
            <a:r>
              <a:rPr lang="lt-LT" dirty="0" smtClean="0"/>
              <a:t>,</a:t>
            </a:r>
          </a:p>
          <a:p>
            <a:r>
              <a:rPr lang="lt-LT" dirty="0" smtClean="0"/>
              <a:t>2016-05-31</a:t>
            </a:r>
            <a:endParaRPr lang="lt-LT" dirty="0"/>
          </a:p>
        </p:txBody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23374"/>
          </a:xfrm>
        </p:spPr>
        <p:txBody>
          <a:bodyPr>
            <a:normAutofit/>
          </a:bodyPr>
          <a:lstStyle/>
          <a:p>
            <a:r>
              <a:rPr lang="lt-LT" sz="3200" dirty="0" smtClean="0"/>
              <a:t>STANDARTIZUOTŲ TESTŲ PALYGINIMAS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4 </a:t>
            </a:r>
            <a:r>
              <a:rPr lang="lt-LT" sz="3200" dirty="0" smtClean="0"/>
              <a:t>KL. (2014 M.M.) IR (2016 M.M.) 6 KL.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BEI 8 KL. STANDARTIZUOTŲ TESTŲ REZULTATAI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41928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Standartizuoti testai, 8 klasė (rezultatai)</a:t>
            </a:r>
            <a:endParaRPr lang="en-US" dirty="0"/>
          </a:p>
        </p:txBody>
      </p:sp>
      <p:pic>
        <p:nvPicPr>
          <p:cNvPr id="6146" name="Picture 2" descr="C:\Users\admin\Desktop\8_klasė_bendra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1" y="1246909"/>
            <a:ext cx="11709070" cy="540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/>
              <a:t>S</a:t>
            </a:r>
            <a:r>
              <a:rPr lang="lt-LT" dirty="0" smtClean="0"/>
              <a:t>tandartizuotų 2014 m. ir diagnostinių </a:t>
            </a:r>
            <a:br>
              <a:rPr lang="lt-LT" dirty="0" smtClean="0"/>
            </a:br>
            <a:r>
              <a:rPr lang="lt-LT" dirty="0" smtClean="0"/>
              <a:t>2016 m. testų rezultatų palyginimas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591352"/>
              </p:ext>
            </p:extLst>
          </p:nvPr>
        </p:nvGraphicFramePr>
        <p:xfrm>
          <a:off x="401638" y="1527175"/>
          <a:ext cx="113395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8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Palyginimas su didmiesčio ir kaimo mokyklomis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2819163"/>
              </p:ext>
            </p:extLst>
          </p:nvPr>
        </p:nvGraphicFramePr>
        <p:xfrm>
          <a:off x="415635" y="1414135"/>
          <a:ext cx="11388437" cy="47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tačiakampis 7"/>
          <p:cNvSpPr/>
          <p:nvPr/>
        </p:nvSpPr>
        <p:spPr>
          <a:xfrm>
            <a:off x="1816275" y="1389413"/>
            <a:ext cx="914400" cy="6269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2014</a:t>
            </a:r>
            <a:r>
              <a:rPr lang="lt-LT" b="1" dirty="0" smtClean="0"/>
              <a:t> </a:t>
            </a:r>
            <a:r>
              <a:rPr lang="lt-LT" b="1" dirty="0" err="1" smtClean="0">
                <a:solidFill>
                  <a:schemeClr val="tx1"/>
                </a:solidFill>
              </a:rPr>
              <a:t>m.m</a:t>
            </a:r>
            <a:r>
              <a:rPr lang="lt-LT" b="1" dirty="0" smtClean="0">
                <a:solidFill>
                  <a:schemeClr val="tx1"/>
                </a:solidFill>
              </a:rPr>
              <a:t>.</a:t>
            </a:r>
            <a:endParaRPr lang="lt-LT" b="1" dirty="0">
              <a:solidFill>
                <a:schemeClr val="tx1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2843407" y="1389413"/>
            <a:ext cx="801667" cy="6269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2016 </a:t>
            </a:r>
            <a:r>
              <a:rPr lang="lt-LT" b="1" dirty="0" err="1" smtClean="0">
                <a:solidFill>
                  <a:schemeClr val="tx1"/>
                </a:solidFill>
              </a:rPr>
              <a:t>m.m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996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600" dirty="0"/>
              <a:t>2015 – 2016 m. m. </a:t>
            </a:r>
            <a:r>
              <a:rPr lang="lt-LT" sz="6600" dirty="0" smtClean="0"/>
              <a:t>diagnostinių ir standartizuotų testų rezultatai</a:t>
            </a:r>
            <a:endParaRPr lang="en-US" sz="6600" dirty="0"/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7420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 klasės diagnostinių testų rezultatai (1)</a:t>
            </a:r>
            <a:endParaRPr lang="en-US" dirty="0"/>
          </a:p>
        </p:txBody>
      </p:sp>
      <p:pic>
        <p:nvPicPr>
          <p:cNvPr id="1026" name="Picture 2" descr="C:\Users\admin\Desktop\2_klasė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67" y="1591294"/>
            <a:ext cx="11761325" cy="452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7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2 klasės diagnostinių testų rezultatai </a:t>
            </a:r>
            <a:r>
              <a:rPr lang="lt-LT" dirty="0" smtClean="0"/>
              <a:t>(2)</a:t>
            </a:r>
            <a:endParaRPr lang="en-US" dirty="0"/>
          </a:p>
        </p:txBody>
      </p:sp>
      <p:pic>
        <p:nvPicPr>
          <p:cNvPr id="2050" name="Picture 2" descr="C:\Users\admin\Desktop\Skaitymas_2_kl.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7" y="1282535"/>
            <a:ext cx="12197477" cy="50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8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 klasės diagnostinių testų rezultatai </a:t>
            </a:r>
            <a:r>
              <a:rPr lang="it-IT" dirty="0" smtClean="0"/>
              <a:t>(</a:t>
            </a:r>
            <a:r>
              <a:rPr lang="lt-LT" dirty="0" smtClean="0"/>
              <a:t>3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3074" name="Picture 2" descr="C:\Users\admin\Desktop\rašyma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1175658"/>
            <a:ext cx="10984675" cy="55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7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Standartizuoti testai 4 klasė (rezultatai)</a:t>
            </a:r>
            <a:endParaRPr lang="en-US" dirty="0"/>
          </a:p>
        </p:txBody>
      </p:sp>
      <p:pic>
        <p:nvPicPr>
          <p:cNvPr id="5122" name="Picture 2" descr="C:\Users\admin\Desktop\4_klasė_bendra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1" y="1734993"/>
            <a:ext cx="11697195" cy="512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Diagnostiniai testai 6 klasė (rezultatai)</a:t>
            </a:r>
            <a:endParaRPr lang="en-US" dirty="0"/>
          </a:p>
        </p:txBody>
      </p:sp>
      <p:pic>
        <p:nvPicPr>
          <p:cNvPr id="4098" name="Picture 2" descr="C:\Users\admin\Desktop\6_klasė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8" y="1163782"/>
            <a:ext cx="11412187" cy="546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107</Words>
  <Application>Microsoft Office PowerPoint</Application>
  <PresentationFormat>Plačiaekranė</PresentationFormat>
  <Paragraphs>20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STANDARTIZUOTŲ TESTŲ PALYGINIMAS  4 KL. (2014 M.M.) IR (2016 M.M.) 6 KL.  BEI 8 KL. STANDARTIZUOTŲ TESTŲ REZULTATAI</vt:lpstr>
      <vt:lpstr>Standartizuotų 2014 m. ir diagnostinių  2016 m. testų rezultatų palyginimas</vt:lpstr>
      <vt:lpstr>Palyginimas su didmiesčio ir kaimo mokyklomis</vt:lpstr>
      <vt:lpstr>„PowerPoint“ pateiktis</vt:lpstr>
      <vt:lpstr>2 klasės diagnostinių testų rezultatai (1)</vt:lpstr>
      <vt:lpstr>2 klasės diagnostinių testų rezultatai (2)</vt:lpstr>
      <vt:lpstr>2 klasės diagnostinių testų rezultatai (3)</vt:lpstr>
      <vt:lpstr>Standartizuoti testai 4 klasė (rezultatai)</vt:lpstr>
      <vt:lpstr>Diagnostiniai testai 6 klasė (rezultatai)</vt:lpstr>
      <vt:lpstr>Standartizuoti testai, 8 klasė (rezultatai)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STANDARTIZUOTŲ TESTŲ PALYGINIMAS 4 KL. (2014 M.M.) IR (2016 M.M.) 6 KL.</dc:title>
  <dc:creator>admin</dc:creator>
  <cp:lastModifiedBy>admin</cp:lastModifiedBy>
  <cp:revision>18</cp:revision>
  <cp:lastPrinted>2016-09-15T10:53:41Z</cp:lastPrinted>
  <dcterms:created xsi:type="dcterms:W3CDTF">2016-05-18T18:42:21Z</dcterms:created>
  <dcterms:modified xsi:type="dcterms:W3CDTF">2016-12-02T19:51:43Z</dcterms:modified>
</cp:coreProperties>
</file>