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8" r:id="rId2"/>
    <p:sldId id="259" r:id="rId3"/>
    <p:sldId id="260" r:id="rId4"/>
    <p:sldId id="264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3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05" autoAdjust="0"/>
  </p:normalViewPr>
  <p:slideViewPr>
    <p:cSldViewPr>
      <p:cViewPr>
        <p:scale>
          <a:sx n="75" d="100"/>
          <a:sy n="75" d="100"/>
        </p:scale>
        <p:origin x="-36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584038106347817E-2"/>
          <c:y val="0.18536077294489592"/>
          <c:w val="0.9734159618936522"/>
          <c:h val="0.643230622963554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Skriaudžių pagrindinė mokykla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3"/>
              <c:layout/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Sheet1!$B$5:$R$5</c:f>
              <c:strCache>
                <c:ptCount val="17"/>
                <c:pt idx="0">
                  <c:v>Lietuvių k.</c:v>
                </c:pt>
                <c:pt idx="1">
                  <c:v>Anglų k.</c:v>
                </c:pt>
                <c:pt idx="2">
                  <c:v>Rusų k.</c:v>
                </c:pt>
                <c:pt idx="3">
                  <c:v>Matematika</c:v>
                </c:pt>
                <c:pt idx="4">
                  <c:v>Inf. techn</c:v>
                </c:pt>
                <c:pt idx="5">
                  <c:v>Istorija</c:v>
                </c:pt>
                <c:pt idx="6">
                  <c:v>Geografija</c:v>
                </c:pt>
                <c:pt idx="7">
                  <c:v>Biologija</c:v>
                </c:pt>
                <c:pt idx="8">
                  <c:v>Chemija</c:v>
                </c:pt>
                <c:pt idx="9">
                  <c:v>Fizika </c:v>
                </c:pt>
                <c:pt idx="10">
                  <c:v>Technologijos</c:v>
                </c:pt>
                <c:pt idx="11">
                  <c:v>Dailė</c:v>
                </c:pt>
                <c:pt idx="12">
                  <c:v>Muzika</c:v>
                </c:pt>
                <c:pt idx="13">
                  <c:v>Kūno k.</c:v>
                </c:pt>
                <c:pt idx="14">
                  <c:v>Ž.sauga</c:v>
                </c:pt>
                <c:pt idx="15">
                  <c:v>Pil. ugd.</c:v>
                </c:pt>
                <c:pt idx="16">
                  <c:v>dor. ugd.</c:v>
                </c:pt>
              </c:strCache>
            </c:strRef>
          </c:cat>
          <c:val>
            <c:numRef>
              <c:f>Sheet1!$B$6:$R$6</c:f>
              <c:numCache>
                <c:formatCode>General</c:formatCode>
                <c:ptCount val="17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0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10</c:v>
                </c:pt>
                <c:pt idx="11">
                  <c:v>8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0</c:v>
                </c:pt>
                <c:pt idx="16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Sheet1!$A$7</c:f>
              <c:strCache>
                <c:ptCount val="1"/>
                <c:pt idx="0">
                  <c:v>Lukšos gimnazija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2"/>
              <c:layout>
                <c:manualLayout>
                  <c:x val="1.1594202898550725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8550724637681246E-2"/>
                  <c:y val="3.7037037037037035E-2"/>
                </c:manualLayout>
              </c:layout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1.6231884057971015E-2"/>
                  <c:y val="2.3148148148148147E-2"/>
                </c:manualLayout>
              </c:layout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1.8550724637681159E-2"/>
                  <c:y val="-4.6296296296296294E-3"/>
                </c:manualLayout>
              </c:layout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Sheet1!$B$5:$R$5</c:f>
              <c:strCache>
                <c:ptCount val="17"/>
                <c:pt idx="0">
                  <c:v>Lietuvių k.</c:v>
                </c:pt>
                <c:pt idx="1">
                  <c:v>Anglų k.</c:v>
                </c:pt>
                <c:pt idx="2">
                  <c:v>Rusų k.</c:v>
                </c:pt>
                <c:pt idx="3">
                  <c:v>Matematika</c:v>
                </c:pt>
                <c:pt idx="4">
                  <c:v>Inf. techn</c:v>
                </c:pt>
                <c:pt idx="5">
                  <c:v>Istorija</c:v>
                </c:pt>
                <c:pt idx="6">
                  <c:v>Geografija</c:v>
                </c:pt>
                <c:pt idx="7">
                  <c:v>Biologija</c:v>
                </c:pt>
                <c:pt idx="8">
                  <c:v>Chemija</c:v>
                </c:pt>
                <c:pt idx="9">
                  <c:v>Fizika </c:v>
                </c:pt>
                <c:pt idx="10">
                  <c:v>Technologijos</c:v>
                </c:pt>
                <c:pt idx="11">
                  <c:v>Dailė</c:v>
                </c:pt>
                <c:pt idx="12">
                  <c:v>Muzika</c:v>
                </c:pt>
                <c:pt idx="13">
                  <c:v>Kūno k.</c:v>
                </c:pt>
                <c:pt idx="14">
                  <c:v>Ž.sauga</c:v>
                </c:pt>
                <c:pt idx="15">
                  <c:v>Pil. ugd.</c:v>
                </c:pt>
                <c:pt idx="16">
                  <c:v>dor. ugd.</c:v>
                </c:pt>
              </c:strCache>
            </c:strRef>
          </c:cat>
          <c:val>
            <c:numRef>
              <c:f>Sheet1!$B$7:$R$7</c:f>
              <c:numCache>
                <c:formatCode>General</c:formatCode>
                <c:ptCount val="17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8</c:v>
                </c:pt>
                <c:pt idx="5">
                  <c:v>7</c:v>
                </c:pt>
                <c:pt idx="6">
                  <c:v>7</c:v>
                </c:pt>
                <c:pt idx="7">
                  <c:v>6</c:v>
                </c:pt>
                <c:pt idx="8">
                  <c:v>7</c:v>
                </c:pt>
                <c:pt idx="9">
                  <c:v>7</c:v>
                </c:pt>
                <c:pt idx="10">
                  <c:v>9</c:v>
                </c:pt>
                <c:pt idx="11">
                  <c:v>8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0</c:v>
                </c:pt>
                <c:pt idx="16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2429696"/>
        <c:axId val="90910720"/>
        <c:axId val="0"/>
      </c:bar3DChart>
      <c:catAx>
        <c:axId val="132429696"/>
        <c:scaling>
          <c:orientation val="minMax"/>
        </c:scaling>
        <c:delete val="0"/>
        <c:axPos val="b"/>
        <c:majorTickMark val="none"/>
        <c:minorTickMark val="none"/>
        <c:tickLblPos val="nextTo"/>
        <c:crossAx val="90910720"/>
        <c:crosses val="autoZero"/>
        <c:auto val="1"/>
        <c:lblAlgn val="ctr"/>
        <c:lblOffset val="100"/>
        <c:noMultiLvlLbl val="0"/>
      </c:catAx>
      <c:valAx>
        <c:axId val="90910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24296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3561949104188065"/>
          <c:y val="8.6398090324916285E-2"/>
          <c:w val="0.64064507588725328"/>
          <c:h val="6.9754502669924889E-2"/>
        </c:manualLayout>
      </c:layout>
      <c:overlay val="0"/>
      <c:txPr>
        <a:bodyPr/>
        <a:lstStyle/>
        <a:p>
          <a:pPr>
            <a:defRPr b="1"/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617369944141603E-2"/>
          <c:y val="0.29656459609215519"/>
          <c:w val="0.91910912578235415"/>
          <c:h val="0.4021124963546223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Sheet1!$A$27</c:f>
              <c:strCache>
                <c:ptCount val="1"/>
                <c:pt idx="0">
                  <c:v>Skriaudžių pagrindinė  mokykla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3"/>
              <c:layout/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Sheet1!$B$26:$R$26</c:f>
              <c:strCache>
                <c:ptCount val="17"/>
                <c:pt idx="0">
                  <c:v>Lietuvių k.</c:v>
                </c:pt>
                <c:pt idx="1">
                  <c:v>Anglų k.</c:v>
                </c:pt>
                <c:pt idx="2">
                  <c:v>Rusų k.</c:v>
                </c:pt>
                <c:pt idx="3">
                  <c:v>Matematika</c:v>
                </c:pt>
                <c:pt idx="4">
                  <c:v>Inf. techn</c:v>
                </c:pt>
                <c:pt idx="5">
                  <c:v>Istorija</c:v>
                </c:pt>
                <c:pt idx="6">
                  <c:v>Geografija</c:v>
                </c:pt>
                <c:pt idx="7">
                  <c:v>Biologija</c:v>
                </c:pt>
                <c:pt idx="8">
                  <c:v>Chemija</c:v>
                </c:pt>
                <c:pt idx="9">
                  <c:v>Fizika </c:v>
                </c:pt>
                <c:pt idx="10">
                  <c:v>Technologijos</c:v>
                </c:pt>
                <c:pt idx="11">
                  <c:v>Dailė</c:v>
                </c:pt>
                <c:pt idx="12">
                  <c:v>Muzika</c:v>
                </c:pt>
                <c:pt idx="13">
                  <c:v>Kūno k.</c:v>
                </c:pt>
                <c:pt idx="14">
                  <c:v>Ž.sauga</c:v>
                </c:pt>
                <c:pt idx="15">
                  <c:v>Pil. ugd.</c:v>
                </c:pt>
                <c:pt idx="16">
                  <c:v>Tikyba </c:v>
                </c:pt>
              </c:strCache>
            </c:strRef>
          </c:cat>
          <c:val>
            <c:numRef>
              <c:f>Sheet1!$B$27:$R$27</c:f>
              <c:numCache>
                <c:formatCode>General</c:formatCode>
                <c:ptCount val="17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0</c:v>
                </c:pt>
                <c:pt idx="5">
                  <c:v>6</c:v>
                </c:pt>
                <c:pt idx="6">
                  <c:v>8</c:v>
                </c:pt>
                <c:pt idx="7">
                  <c:v>8</c:v>
                </c:pt>
                <c:pt idx="8">
                  <c:v>7</c:v>
                </c:pt>
                <c:pt idx="9">
                  <c:v>6</c:v>
                </c:pt>
                <c:pt idx="10">
                  <c:v>10</c:v>
                </c:pt>
                <c:pt idx="11">
                  <c:v>9</c:v>
                </c:pt>
                <c:pt idx="12">
                  <c:v>8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Sheet1!$A$28</c:f>
              <c:strCache>
                <c:ptCount val="1"/>
                <c:pt idx="0">
                  <c:v>Lukšos gimnazija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6"/>
              <c:layout>
                <c:manualLayout>
                  <c:x val="1.9230769230769232E-2"/>
                  <c:y val="3.2407407407407406E-2"/>
                </c:manualLayout>
              </c:layout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Sheet1!$B$26:$R$26</c:f>
              <c:strCache>
                <c:ptCount val="17"/>
                <c:pt idx="0">
                  <c:v>Lietuvių k.</c:v>
                </c:pt>
                <c:pt idx="1">
                  <c:v>Anglų k.</c:v>
                </c:pt>
                <c:pt idx="2">
                  <c:v>Rusų k.</c:v>
                </c:pt>
                <c:pt idx="3">
                  <c:v>Matematika</c:v>
                </c:pt>
                <c:pt idx="4">
                  <c:v>Inf. techn</c:v>
                </c:pt>
                <c:pt idx="5">
                  <c:v>Istorija</c:v>
                </c:pt>
                <c:pt idx="6">
                  <c:v>Geografija</c:v>
                </c:pt>
                <c:pt idx="7">
                  <c:v>Biologija</c:v>
                </c:pt>
                <c:pt idx="8">
                  <c:v>Chemija</c:v>
                </c:pt>
                <c:pt idx="9">
                  <c:v>Fizika </c:v>
                </c:pt>
                <c:pt idx="10">
                  <c:v>Technologijos</c:v>
                </c:pt>
                <c:pt idx="11">
                  <c:v>Dailė</c:v>
                </c:pt>
                <c:pt idx="12">
                  <c:v>Muzika</c:v>
                </c:pt>
                <c:pt idx="13">
                  <c:v>Kūno k.</c:v>
                </c:pt>
                <c:pt idx="14">
                  <c:v>Ž.sauga</c:v>
                </c:pt>
                <c:pt idx="15">
                  <c:v>Pil. ugd.</c:v>
                </c:pt>
                <c:pt idx="16">
                  <c:v>Tikyba </c:v>
                </c:pt>
              </c:strCache>
            </c:strRef>
          </c:cat>
          <c:val>
            <c:numRef>
              <c:f>Sheet1!$B$28:$R$28</c:f>
              <c:numCache>
                <c:formatCode>General</c:formatCode>
                <c:ptCount val="17"/>
                <c:pt idx="0">
                  <c:v>6</c:v>
                </c:pt>
                <c:pt idx="1">
                  <c:v>5</c:v>
                </c:pt>
                <c:pt idx="2">
                  <c:v>6</c:v>
                </c:pt>
                <c:pt idx="3">
                  <c:v>4</c:v>
                </c:pt>
                <c:pt idx="4">
                  <c:v>8</c:v>
                </c:pt>
                <c:pt idx="5">
                  <c:v>6</c:v>
                </c:pt>
                <c:pt idx="6">
                  <c:v>8</c:v>
                </c:pt>
                <c:pt idx="7">
                  <c:v>8</c:v>
                </c:pt>
                <c:pt idx="8">
                  <c:v>6</c:v>
                </c:pt>
                <c:pt idx="9">
                  <c:v>7</c:v>
                </c:pt>
                <c:pt idx="10">
                  <c:v>10</c:v>
                </c:pt>
                <c:pt idx="11">
                  <c:v>9</c:v>
                </c:pt>
                <c:pt idx="12">
                  <c:v>9</c:v>
                </c:pt>
                <c:pt idx="13">
                  <c:v>9</c:v>
                </c:pt>
                <c:pt idx="14">
                  <c:v>0</c:v>
                </c:pt>
                <c:pt idx="15">
                  <c:v>0</c:v>
                </c:pt>
                <c:pt idx="16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1340160"/>
        <c:axId val="91350144"/>
        <c:axId val="0"/>
      </c:bar3DChart>
      <c:catAx>
        <c:axId val="91340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91350144"/>
        <c:crosses val="autoZero"/>
        <c:auto val="1"/>
        <c:lblAlgn val="ctr"/>
        <c:lblOffset val="100"/>
        <c:noMultiLvlLbl val="0"/>
      </c:catAx>
      <c:valAx>
        <c:axId val="913501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13401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1394379581862614"/>
          <c:y val="7.9371630839628421E-2"/>
          <c:w val="0.40084804054665585"/>
          <c:h val="0.13917456107982917"/>
        </c:manualLayout>
      </c:layout>
      <c:overlay val="0"/>
      <c:txPr>
        <a:bodyPr/>
        <a:lstStyle/>
        <a:p>
          <a:pPr>
            <a:defRPr b="1"/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lt-L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Sheet1!$A$48</c:f>
              <c:strCache>
                <c:ptCount val="1"/>
                <c:pt idx="0">
                  <c:v>Skriaudžių pagrindinė  mokykla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3"/>
              <c:layout/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Sheet1!$B$47:$R$47</c:f>
              <c:strCache>
                <c:ptCount val="17"/>
                <c:pt idx="0">
                  <c:v>Lietuvių k.</c:v>
                </c:pt>
                <c:pt idx="1">
                  <c:v>Anglų k.</c:v>
                </c:pt>
                <c:pt idx="2">
                  <c:v>Rusų k.</c:v>
                </c:pt>
                <c:pt idx="3">
                  <c:v>Matematika</c:v>
                </c:pt>
                <c:pt idx="4">
                  <c:v>Inf. techn</c:v>
                </c:pt>
                <c:pt idx="5">
                  <c:v>Istorija</c:v>
                </c:pt>
                <c:pt idx="6">
                  <c:v>Geografija</c:v>
                </c:pt>
                <c:pt idx="7">
                  <c:v>Biologija</c:v>
                </c:pt>
                <c:pt idx="8">
                  <c:v>Chemija</c:v>
                </c:pt>
                <c:pt idx="9">
                  <c:v>Fizika </c:v>
                </c:pt>
                <c:pt idx="10">
                  <c:v>Technologijos</c:v>
                </c:pt>
                <c:pt idx="11">
                  <c:v>Dailė</c:v>
                </c:pt>
                <c:pt idx="12">
                  <c:v>Muzika</c:v>
                </c:pt>
                <c:pt idx="13">
                  <c:v>Kūno k.</c:v>
                </c:pt>
                <c:pt idx="14">
                  <c:v>Ž.sauga</c:v>
                </c:pt>
                <c:pt idx="15">
                  <c:v>Pil. ugd.</c:v>
                </c:pt>
                <c:pt idx="16">
                  <c:v>Tikyba </c:v>
                </c:pt>
              </c:strCache>
            </c:strRef>
          </c:cat>
          <c:val>
            <c:numRef>
              <c:f>Sheet1!$B$48:$R$48</c:f>
              <c:numCache>
                <c:formatCode>General</c:formatCode>
                <c:ptCount val="17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0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10</c:v>
                </c:pt>
                <c:pt idx="11">
                  <c:v>10</c:v>
                </c:pt>
                <c:pt idx="12">
                  <c:v>9</c:v>
                </c:pt>
                <c:pt idx="13">
                  <c:v>10</c:v>
                </c:pt>
                <c:pt idx="14">
                  <c:v>0</c:v>
                </c:pt>
                <c:pt idx="15">
                  <c:v>0</c:v>
                </c:pt>
                <c:pt idx="16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Sheet1!$A$49</c:f>
              <c:strCache>
                <c:ptCount val="1"/>
                <c:pt idx="0">
                  <c:v>Lukšos gimnazija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5"/>
              <c:layout>
                <c:manualLayout>
                  <c:x val="9.3403385872737887E-3"/>
                  <c:y val="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7.0052539404553416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7.0052539404553416E-3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4.6701692936368944E-3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4010507880910683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2.4615384615384615E-2"/>
                  <c:y val="1.8518518518518517E-2"/>
                </c:manualLayout>
              </c:layout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Sheet1!$B$47:$R$47</c:f>
              <c:strCache>
                <c:ptCount val="17"/>
                <c:pt idx="0">
                  <c:v>Lietuvių k.</c:v>
                </c:pt>
                <c:pt idx="1">
                  <c:v>Anglų k.</c:v>
                </c:pt>
                <c:pt idx="2">
                  <c:v>Rusų k.</c:v>
                </c:pt>
                <c:pt idx="3">
                  <c:v>Matematika</c:v>
                </c:pt>
                <c:pt idx="4">
                  <c:v>Inf. techn</c:v>
                </c:pt>
                <c:pt idx="5">
                  <c:v>Istorija</c:v>
                </c:pt>
                <c:pt idx="6">
                  <c:v>Geografija</c:v>
                </c:pt>
                <c:pt idx="7">
                  <c:v>Biologija</c:v>
                </c:pt>
                <c:pt idx="8">
                  <c:v>Chemija</c:v>
                </c:pt>
                <c:pt idx="9">
                  <c:v>Fizika </c:v>
                </c:pt>
                <c:pt idx="10">
                  <c:v>Technologijos</c:v>
                </c:pt>
                <c:pt idx="11">
                  <c:v>Dailė</c:v>
                </c:pt>
                <c:pt idx="12">
                  <c:v>Muzika</c:v>
                </c:pt>
                <c:pt idx="13">
                  <c:v>Kūno k.</c:v>
                </c:pt>
                <c:pt idx="14">
                  <c:v>Ž.sauga</c:v>
                </c:pt>
                <c:pt idx="15">
                  <c:v>Pil. ugd.</c:v>
                </c:pt>
                <c:pt idx="16">
                  <c:v>Tikyba </c:v>
                </c:pt>
              </c:strCache>
            </c:strRef>
          </c:cat>
          <c:val>
            <c:numRef>
              <c:f>Sheet1!$B$49:$R$49</c:f>
              <c:numCache>
                <c:formatCode>General</c:formatCode>
                <c:ptCount val="17"/>
                <c:pt idx="0">
                  <c:v>6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8</c:v>
                </c:pt>
                <c:pt idx="5">
                  <c:v>7</c:v>
                </c:pt>
                <c:pt idx="6">
                  <c:v>8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9</c:v>
                </c:pt>
                <c:pt idx="11">
                  <c:v>10</c:v>
                </c:pt>
                <c:pt idx="12">
                  <c:v>9</c:v>
                </c:pt>
                <c:pt idx="13">
                  <c:v>9</c:v>
                </c:pt>
                <c:pt idx="14">
                  <c:v>0</c:v>
                </c:pt>
                <c:pt idx="15">
                  <c:v>0</c:v>
                </c:pt>
                <c:pt idx="16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1722496"/>
        <c:axId val="91724032"/>
        <c:axId val="0"/>
      </c:bar3DChart>
      <c:catAx>
        <c:axId val="91722496"/>
        <c:scaling>
          <c:orientation val="minMax"/>
        </c:scaling>
        <c:delete val="0"/>
        <c:axPos val="b"/>
        <c:majorTickMark val="none"/>
        <c:minorTickMark val="none"/>
        <c:tickLblPos val="nextTo"/>
        <c:crossAx val="91724032"/>
        <c:crosses val="autoZero"/>
        <c:auto val="1"/>
        <c:lblAlgn val="ctr"/>
        <c:lblOffset val="100"/>
        <c:noMultiLvlLbl val="0"/>
      </c:catAx>
      <c:valAx>
        <c:axId val="91724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172249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1"/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Sheet1!$A$69</c:f>
              <c:strCache>
                <c:ptCount val="1"/>
                <c:pt idx="0">
                  <c:v>Skriaudžių pagrindinė  mokykla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/>
                      <a:t>įsk.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Sheet1!$B$68:$R$68</c:f>
              <c:strCache>
                <c:ptCount val="17"/>
                <c:pt idx="0">
                  <c:v>Lietuvių k.</c:v>
                </c:pt>
                <c:pt idx="1">
                  <c:v>Anglų k.</c:v>
                </c:pt>
                <c:pt idx="2">
                  <c:v>Rusų k.</c:v>
                </c:pt>
                <c:pt idx="3">
                  <c:v>Matematika</c:v>
                </c:pt>
                <c:pt idx="4">
                  <c:v>Inf. techn</c:v>
                </c:pt>
                <c:pt idx="5">
                  <c:v>Istorija</c:v>
                </c:pt>
                <c:pt idx="6">
                  <c:v>Geografija</c:v>
                </c:pt>
                <c:pt idx="7">
                  <c:v>Biologija</c:v>
                </c:pt>
                <c:pt idx="8">
                  <c:v>Chemija</c:v>
                </c:pt>
                <c:pt idx="9">
                  <c:v>Fizika </c:v>
                </c:pt>
                <c:pt idx="10">
                  <c:v>Technologijos</c:v>
                </c:pt>
                <c:pt idx="11">
                  <c:v>Dailė</c:v>
                </c:pt>
                <c:pt idx="12">
                  <c:v>Muzika</c:v>
                </c:pt>
                <c:pt idx="13">
                  <c:v>Kūno k.</c:v>
                </c:pt>
                <c:pt idx="14">
                  <c:v>Ž.sauga</c:v>
                </c:pt>
                <c:pt idx="15">
                  <c:v>Pil. ugd.</c:v>
                </c:pt>
                <c:pt idx="16">
                  <c:v>Tikyba </c:v>
                </c:pt>
              </c:strCache>
            </c:strRef>
          </c:cat>
          <c:val>
            <c:numRef>
              <c:f>Sheet1!$B$69:$R$69</c:f>
              <c:numCache>
                <c:formatCode>General</c:formatCode>
                <c:ptCount val="17"/>
                <c:pt idx="0">
                  <c:v>8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0</c:v>
                </c:pt>
                <c:pt idx="5">
                  <c:v>7</c:v>
                </c:pt>
                <c:pt idx="6">
                  <c:v>9</c:v>
                </c:pt>
                <c:pt idx="7">
                  <c:v>9</c:v>
                </c:pt>
                <c:pt idx="8">
                  <c:v>7</c:v>
                </c:pt>
                <c:pt idx="9">
                  <c:v>8</c:v>
                </c:pt>
                <c:pt idx="10">
                  <c:v>10</c:v>
                </c:pt>
                <c:pt idx="11">
                  <c:v>10</c:v>
                </c:pt>
                <c:pt idx="12">
                  <c:v>9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Sheet1!$A$70</c:f>
              <c:strCache>
                <c:ptCount val="1"/>
                <c:pt idx="0">
                  <c:v>Lukšos gimnazija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/>
                      <a:t>įsk.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Sheet1!$B$68:$R$68</c:f>
              <c:strCache>
                <c:ptCount val="17"/>
                <c:pt idx="0">
                  <c:v>Lietuvių k.</c:v>
                </c:pt>
                <c:pt idx="1">
                  <c:v>Anglų k.</c:v>
                </c:pt>
                <c:pt idx="2">
                  <c:v>Rusų k.</c:v>
                </c:pt>
                <c:pt idx="3">
                  <c:v>Matematika</c:v>
                </c:pt>
                <c:pt idx="4">
                  <c:v>Inf. techn</c:v>
                </c:pt>
                <c:pt idx="5">
                  <c:v>Istorija</c:v>
                </c:pt>
                <c:pt idx="6">
                  <c:v>Geografija</c:v>
                </c:pt>
                <c:pt idx="7">
                  <c:v>Biologija</c:v>
                </c:pt>
                <c:pt idx="8">
                  <c:v>Chemija</c:v>
                </c:pt>
                <c:pt idx="9">
                  <c:v>Fizika </c:v>
                </c:pt>
                <c:pt idx="10">
                  <c:v>Technologijos</c:v>
                </c:pt>
                <c:pt idx="11">
                  <c:v>Dailė</c:v>
                </c:pt>
                <c:pt idx="12">
                  <c:v>Muzika</c:v>
                </c:pt>
                <c:pt idx="13">
                  <c:v>Kūno k.</c:v>
                </c:pt>
                <c:pt idx="14">
                  <c:v>Ž.sauga</c:v>
                </c:pt>
                <c:pt idx="15">
                  <c:v>Pil. ugd.</c:v>
                </c:pt>
                <c:pt idx="16">
                  <c:v>Tikyba </c:v>
                </c:pt>
              </c:strCache>
            </c:strRef>
          </c:cat>
          <c:val>
            <c:numRef>
              <c:f>Sheet1!$B$70:$R$70</c:f>
              <c:numCache>
                <c:formatCode>General</c:formatCode>
                <c:ptCount val="17"/>
                <c:pt idx="0">
                  <c:v>7</c:v>
                </c:pt>
                <c:pt idx="1">
                  <c:v>6</c:v>
                </c:pt>
                <c:pt idx="2">
                  <c:v>8</c:v>
                </c:pt>
                <c:pt idx="3">
                  <c:v>4</c:v>
                </c:pt>
                <c:pt idx="4">
                  <c:v>7</c:v>
                </c:pt>
                <c:pt idx="5">
                  <c:v>6</c:v>
                </c:pt>
                <c:pt idx="6">
                  <c:v>8</c:v>
                </c:pt>
                <c:pt idx="7">
                  <c:v>8</c:v>
                </c:pt>
                <c:pt idx="8">
                  <c:v>7</c:v>
                </c:pt>
                <c:pt idx="9">
                  <c:v>8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0</c:v>
                </c:pt>
                <c:pt idx="15">
                  <c:v>0</c:v>
                </c:pt>
                <c:pt idx="16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1998080"/>
        <c:axId val="91999616"/>
        <c:axId val="0"/>
      </c:bar3DChart>
      <c:catAx>
        <c:axId val="91998080"/>
        <c:scaling>
          <c:orientation val="minMax"/>
        </c:scaling>
        <c:delete val="0"/>
        <c:axPos val="b"/>
        <c:majorTickMark val="none"/>
        <c:minorTickMark val="none"/>
        <c:tickLblPos val="nextTo"/>
        <c:crossAx val="91999616"/>
        <c:crosses val="autoZero"/>
        <c:auto val="1"/>
        <c:lblAlgn val="ctr"/>
        <c:lblOffset val="100"/>
        <c:noMultiLvlLbl val="0"/>
      </c:catAx>
      <c:valAx>
        <c:axId val="919996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19980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752724765336536"/>
          <c:y val="0"/>
          <c:w val="0.52494539347835756"/>
          <c:h val="5.7432616596002406E-2"/>
        </c:manualLayout>
      </c:layout>
      <c:overlay val="0"/>
      <c:txPr>
        <a:bodyPr/>
        <a:lstStyle/>
        <a:p>
          <a:pPr>
            <a:defRPr b="1"/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lt-L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111148182748341E-2"/>
          <c:y val="0.27891416350733939"/>
          <c:w val="0.93888888888888888"/>
          <c:h val="0.472486396517508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Sheet1!$A$90</c:f>
              <c:strCache>
                <c:ptCount val="1"/>
                <c:pt idx="0">
                  <c:v>Skriaudžių pagr. m.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lt-LT"/>
                      <a:t> 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Sheet1!$B$89:$J$89</c:f>
              <c:strCache>
                <c:ptCount val="9"/>
                <c:pt idx="0">
                  <c:v>Dor. ugd.</c:v>
                </c:pt>
                <c:pt idx="1">
                  <c:v>Lietuvių k. (A)</c:v>
                </c:pt>
                <c:pt idx="2">
                  <c:v>Anglų (B)</c:v>
                </c:pt>
                <c:pt idx="3">
                  <c:v>Matematika (B)</c:v>
                </c:pt>
                <c:pt idx="4">
                  <c:v>Istorija (B)</c:v>
                </c:pt>
                <c:pt idx="5">
                  <c:v>Biologija (A)</c:v>
                </c:pt>
                <c:pt idx="6">
                  <c:v>G.dizainas (B)</c:v>
                </c:pt>
                <c:pt idx="7">
                  <c:v>Kūno k.</c:v>
                </c:pt>
                <c:pt idx="8">
                  <c:v>Ekonomika</c:v>
                </c:pt>
              </c:strCache>
            </c:strRef>
          </c:cat>
          <c:val>
            <c:numRef>
              <c:f>Sheet1!$B$90:$J$90</c:f>
              <c:numCache>
                <c:formatCode>General</c:formatCode>
                <c:ptCount val="9"/>
                <c:pt idx="0">
                  <c:v>10</c:v>
                </c:pt>
                <c:pt idx="1">
                  <c:v>7</c:v>
                </c:pt>
                <c:pt idx="2">
                  <c:v>9</c:v>
                </c:pt>
                <c:pt idx="3">
                  <c:v>7</c:v>
                </c:pt>
                <c:pt idx="4">
                  <c:v>8</c:v>
                </c:pt>
                <c:pt idx="5">
                  <c:v>8</c:v>
                </c:pt>
                <c:pt idx="6">
                  <c:v>0</c:v>
                </c:pt>
                <c:pt idx="7">
                  <c:v>10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Sheet1!$A$91</c:f>
              <c:strCache>
                <c:ptCount val="1"/>
                <c:pt idx="0">
                  <c:v>Veiverių T. Žilinsko gimnazija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666666666666666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0185067526415994E-16"/>
                  <c:y val="4.878048780487805E-2"/>
                </c:manualLayout>
              </c:layout>
              <c:tx>
                <c:rich>
                  <a:bodyPr/>
                  <a:lstStyle/>
                  <a:p>
                    <a:r>
                      <a:rPr lang="lt-LT"/>
                      <a:t> 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lt-LT"/>
                      <a:t> 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Sheet1!$B$89:$J$89</c:f>
              <c:strCache>
                <c:ptCount val="9"/>
                <c:pt idx="0">
                  <c:v>Dor. ugd.</c:v>
                </c:pt>
                <c:pt idx="1">
                  <c:v>Lietuvių k. (A)</c:v>
                </c:pt>
                <c:pt idx="2">
                  <c:v>Anglų (B)</c:v>
                </c:pt>
                <c:pt idx="3">
                  <c:v>Matematika (B)</c:v>
                </c:pt>
                <c:pt idx="4">
                  <c:v>Istorija (B)</c:v>
                </c:pt>
                <c:pt idx="5">
                  <c:v>Biologija (A)</c:v>
                </c:pt>
                <c:pt idx="6">
                  <c:v>G.dizainas (B)</c:v>
                </c:pt>
                <c:pt idx="7">
                  <c:v>Kūno k.</c:v>
                </c:pt>
                <c:pt idx="8">
                  <c:v>Ekonomika</c:v>
                </c:pt>
              </c:strCache>
            </c:strRef>
          </c:cat>
          <c:val>
            <c:numRef>
              <c:f>Sheet1!$B$91:$J$91</c:f>
              <c:numCache>
                <c:formatCode>General</c:formatCode>
                <c:ptCount val="9"/>
                <c:pt idx="0">
                  <c:v>10</c:v>
                </c:pt>
                <c:pt idx="1">
                  <c:v>6</c:v>
                </c:pt>
                <c:pt idx="2">
                  <c:v>9</c:v>
                </c:pt>
                <c:pt idx="3">
                  <c:v>7</c:v>
                </c:pt>
                <c:pt idx="4">
                  <c:v>5</c:v>
                </c:pt>
                <c:pt idx="5">
                  <c:v>6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2622208"/>
        <c:axId val="92628096"/>
        <c:axId val="0"/>
      </c:bar3DChart>
      <c:catAx>
        <c:axId val="92622208"/>
        <c:scaling>
          <c:orientation val="minMax"/>
        </c:scaling>
        <c:delete val="0"/>
        <c:axPos val="b"/>
        <c:majorTickMark val="none"/>
        <c:minorTickMark val="none"/>
        <c:tickLblPos val="nextTo"/>
        <c:crossAx val="92628096"/>
        <c:crosses val="autoZero"/>
        <c:auto val="1"/>
        <c:lblAlgn val="ctr"/>
        <c:lblOffset val="100"/>
        <c:noMultiLvlLbl val="0"/>
      </c:catAx>
      <c:valAx>
        <c:axId val="926280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26222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993093553983718"/>
          <c:y val="0.1111111111111111"/>
          <c:w val="0.6013812892032564"/>
          <c:h val="0.11214396811509671"/>
        </c:manualLayout>
      </c:layout>
      <c:overlay val="0"/>
      <c:txPr>
        <a:bodyPr/>
        <a:lstStyle/>
        <a:p>
          <a:pPr>
            <a:defRPr sz="1600" b="1"/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lt-L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Sheet1!$A$107</c:f>
              <c:strCache>
                <c:ptCount val="1"/>
                <c:pt idx="0">
                  <c:v>Skriaudžių pagr. m.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Sheet1!$B$106:$I$106</c:f>
              <c:strCache>
                <c:ptCount val="8"/>
                <c:pt idx="0">
                  <c:v>Dor. ugd.</c:v>
                </c:pt>
                <c:pt idx="1">
                  <c:v>Lietuvių k. (A)</c:v>
                </c:pt>
                <c:pt idx="2">
                  <c:v>Anglų (A)</c:v>
                </c:pt>
                <c:pt idx="3">
                  <c:v>Matematika (A)</c:v>
                </c:pt>
                <c:pt idx="4">
                  <c:v>Geografija (A)</c:v>
                </c:pt>
                <c:pt idx="5">
                  <c:v>Fizika (A)</c:v>
                </c:pt>
                <c:pt idx="6">
                  <c:v>Statybos tech. (B)</c:v>
                </c:pt>
                <c:pt idx="7">
                  <c:v>Kūno k.</c:v>
                </c:pt>
              </c:strCache>
            </c:strRef>
          </c:cat>
          <c:val>
            <c:numRef>
              <c:f>Sheet1!$B$107:$I$107</c:f>
              <c:numCache>
                <c:formatCode>General</c:formatCode>
                <c:ptCount val="8"/>
                <c:pt idx="0">
                  <c:v>10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6</c:v>
                </c:pt>
                <c:pt idx="5">
                  <c:v>5</c:v>
                </c:pt>
                <c:pt idx="6">
                  <c:v>0</c:v>
                </c:pt>
                <c:pt idx="7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Sheet1!$A$108</c:f>
              <c:strCache>
                <c:ptCount val="1"/>
                <c:pt idx="0">
                  <c:v>Veiverių T. Žilinsko gimnazija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944444444444444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5000000000000001E-2"/>
                  <c:y val="1.8518518518518517E-2"/>
                </c:manualLayout>
              </c:layout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Sheet1!$B$106:$I$106</c:f>
              <c:strCache>
                <c:ptCount val="8"/>
                <c:pt idx="0">
                  <c:v>Dor. ugd.</c:v>
                </c:pt>
                <c:pt idx="1">
                  <c:v>Lietuvių k. (A)</c:v>
                </c:pt>
                <c:pt idx="2">
                  <c:v>Anglų (A)</c:v>
                </c:pt>
                <c:pt idx="3">
                  <c:v>Matematika (A)</c:v>
                </c:pt>
                <c:pt idx="4">
                  <c:v>Geografija (A)</c:v>
                </c:pt>
                <c:pt idx="5">
                  <c:v>Fizika (A)</c:v>
                </c:pt>
                <c:pt idx="6">
                  <c:v>Statybos tech. (B)</c:v>
                </c:pt>
                <c:pt idx="7">
                  <c:v>Kūno k.</c:v>
                </c:pt>
              </c:strCache>
            </c:strRef>
          </c:cat>
          <c:val>
            <c:numRef>
              <c:f>Sheet1!$B$108:$I$108</c:f>
              <c:numCache>
                <c:formatCode>General</c:formatCode>
                <c:ptCount val="8"/>
                <c:pt idx="0">
                  <c:v>10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10</c:v>
                </c:pt>
                <c:pt idx="7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2860800"/>
        <c:axId val="92862336"/>
        <c:axId val="0"/>
      </c:bar3DChart>
      <c:catAx>
        <c:axId val="92860800"/>
        <c:scaling>
          <c:orientation val="minMax"/>
        </c:scaling>
        <c:delete val="0"/>
        <c:axPos val="b"/>
        <c:majorTickMark val="none"/>
        <c:minorTickMark val="none"/>
        <c:tickLblPos val="nextTo"/>
        <c:crossAx val="92862336"/>
        <c:crosses val="autoZero"/>
        <c:auto val="1"/>
        <c:lblAlgn val="ctr"/>
        <c:lblOffset val="100"/>
        <c:noMultiLvlLbl val="0"/>
      </c:catAx>
      <c:valAx>
        <c:axId val="92862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286080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 b="1"/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Sheet1!$A$128</c:f>
              <c:strCache>
                <c:ptCount val="1"/>
                <c:pt idx="0">
                  <c:v>Skriaudžių pagr. m.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Sheet1!$B$127:$I$127</c:f>
              <c:strCache>
                <c:ptCount val="8"/>
                <c:pt idx="0">
                  <c:v>Dor.ugd.</c:v>
                </c:pt>
                <c:pt idx="1">
                  <c:v>Lietuvių k. (A)</c:v>
                </c:pt>
                <c:pt idx="2">
                  <c:v>Anglų (A)</c:v>
                </c:pt>
                <c:pt idx="3">
                  <c:v>Matematika (A)</c:v>
                </c:pt>
                <c:pt idx="4">
                  <c:v>Geografija (A)</c:v>
                </c:pt>
                <c:pt idx="5">
                  <c:v>Fizika (A)</c:v>
                </c:pt>
                <c:pt idx="6">
                  <c:v>Statybos tech. (B)</c:v>
                </c:pt>
                <c:pt idx="7">
                  <c:v>Kūno k.</c:v>
                </c:pt>
              </c:strCache>
            </c:strRef>
          </c:cat>
          <c:val>
            <c:numRef>
              <c:f>Sheet1!$B$128:$I$128</c:f>
              <c:numCache>
                <c:formatCode>General</c:formatCode>
                <c:ptCount val="8"/>
                <c:pt idx="0">
                  <c:v>10</c:v>
                </c:pt>
                <c:pt idx="1">
                  <c:v>7</c:v>
                </c:pt>
                <c:pt idx="2">
                  <c:v>8</c:v>
                </c:pt>
                <c:pt idx="3">
                  <c:v>8</c:v>
                </c:pt>
                <c:pt idx="4">
                  <c:v>9</c:v>
                </c:pt>
                <c:pt idx="5">
                  <c:v>7</c:v>
                </c:pt>
                <c:pt idx="6">
                  <c:v>2</c:v>
                </c:pt>
                <c:pt idx="7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Sheet1!$A$129</c:f>
              <c:strCache>
                <c:ptCount val="1"/>
                <c:pt idx="0">
                  <c:v>Veiverių T. Žilinsko gimnazija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888E-2"/>
                  <c:y val="2.3148148148148147E-2"/>
                </c:manualLayout>
              </c:layout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Sheet1!$B$127:$I$127</c:f>
              <c:strCache>
                <c:ptCount val="8"/>
                <c:pt idx="0">
                  <c:v>Dor.ugd.</c:v>
                </c:pt>
                <c:pt idx="1">
                  <c:v>Lietuvių k. (A)</c:v>
                </c:pt>
                <c:pt idx="2">
                  <c:v>Anglų (A)</c:v>
                </c:pt>
                <c:pt idx="3">
                  <c:v>Matematika (A)</c:v>
                </c:pt>
                <c:pt idx="4">
                  <c:v>Geografija (A)</c:v>
                </c:pt>
                <c:pt idx="5">
                  <c:v>Fizika (A)</c:v>
                </c:pt>
                <c:pt idx="6">
                  <c:v>Statybos tech. (B)</c:v>
                </c:pt>
                <c:pt idx="7">
                  <c:v>Kūno k.</c:v>
                </c:pt>
              </c:strCache>
            </c:strRef>
          </c:cat>
          <c:val>
            <c:numRef>
              <c:f>Sheet1!$B$129:$I$129</c:f>
              <c:numCache>
                <c:formatCode>General</c:formatCode>
                <c:ptCount val="8"/>
                <c:pt idx="0">
                  <c:v>10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3857408"/>
        <c:axId val="156189824"/>
        <c:axId val="0"/>
      </c:bar3DChart>
      <c:catAx>
        <c:axId val="153857408"/>
        <c:scaling>
          <c:orientation val="minMax"/>
        </c:scaling>
        <c:delete val="0"/>
        <c:axPos val="b"/>
        <c:majorTickMark val="none"/>
        <c:minorTickMark val="none"/>
        <c:tickLblPos val="nextTo"/>
        <c:crossAx val="156189824"/>
        <c:crosses val="autoZero"/>
        <c:auto val="1"/>
        <c:lblAlgn val="ctr"/>
        <c:lblOffset val="100"/>
        <c:noMultiLvlLbl val="0"/>
      </c:catAx>
      <c:valAx>
        <c:axId val="1561898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385740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lt-L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Sheet1!$A$151</c:f>
              <c:strCache>
                <c:ptCount val="1"/>
                <c:pt idx="0">
                  <c:v>Skriaudžių pagr. m.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Sheet1!$B$150:$J$150</c:f>
              <c:strCache>
                <c:ptCount val="9"/>
                <c:pt idx="0">
                  <c:v>Dor.ugd.</c:v>
                </c:pt>
                <c:pt idx="1">
                  <c:v>Lietuvių k. (A)</c:v>
                </c:pt>
                <c:pt idx="2">
                  <c:v>Anglų (A)</c:v>
                </c:pt>
                <c:pt idx="3">
                  <c:v>Matematika (A)</c:v>
                </c:pt>
                <c:pt idx="4">
                  <c:v>Istorija (A)</c:v>
                </c:pt>
                <c:pt idx="5">
                  <c:v>Muzika (B)</c:v>
                </c:pt>
                <c:pt idx="6">
                  <c:v>Chemija (B) </c:v>
                </c:pt>
                <c:pt idx="7">
                  <c:v>Kūno k.</c:v>
                </c:pt>
                <c:pt idx="8">
                  <c:v>Inform.t.</c:v>
                </c:pt>
              </c:strCache>
            </c:strRef>
          </c:cat>
          <c:val>
            <c:numRef>
              <c:f>Sheet1!$B$151:$J$151</c:f>
              <c:numCache>
                <c:formatCode>General</c:formatCode>
                <c:ptCount val="9"/>
                <c:pt idx="0">
                  <c:v>10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8</c:v>
                </c:pt>
                <c:pt idx="5">
                  <c:v>10</c:v>
                </c:pt>
                <c:pt idx="6">
                  <c:v>8</c:v>
                </c:pt>
                <c:pt idx="7">
                  <c:v>10</c:v>
                </c:pt>
                <c:pt idx="8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Sheet1!$A$152</c:f>
              <c:strCache>
                <c:ptCount val="1"/>
                <c:pt idx="0">
                  <c:v>Kauno ,,Aušros" gimnazija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dLbls>
            <c:dLbl>
              <c:idx val="0"/>
              <c:layout>
                <c:manualLayout>
                  <c:x val="2.2222222222222223E-2"/>
                  <c:y val="9.2592592592592587E-3"/>
                </c:manualLayout>
              </c:layout>
              <c:tx>
                <c:rich>
                  <a:bodyPr/>
                  <a:lstStyle/>
                  <a:p>
                    <a:r>
                      <a:rPr lang="lt-LT"/>
                      <a:t>įsk.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975308641975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901234567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8641975308641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2592592592592587E-3"/>
                  <c:y val="-3.12134179356231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3888888888889003E-2"/>
                  <c:y val="-6.24268358712463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6975308641975422E-2"/>
                  <c:y val="-6.24268358712463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Sheet1!$B$150:$J$150</c:f>
              <c:strCache>
                <c:ptCount val="9"/>
                <c:pt idx="0">
                  <c:v>Dor.ugd.</c:v>
                </c:pt>
                <c:pt idx="1">
                  <c:v>Lietuvių k. (A)</c:v>
                </c:pt>
                <c:pt idx="2">
                  <c:v>Anglų (A)</c:v>
                </c:pt>
                <c:pt idx="3">
                  <c:v>Matematika (A)</c:v>
                </c:pt>
                <c:pt idx="4">
                  <c:v>Istorija (A)</c:v>
                </c:pt>
                <c:pt idx="5">
                  <c:v>Muzika (B)</c:v>
                </c:pt>
                <c:pt idx="6">
                  <c:v>Chemija (B) </c:v>
                </c:pt>
                <c:pt idx="7">
                  <c:v>Kūno k.</c:v>
                </c:pt>
                <c:pt idx="8">
                  <c:v>Inform.t.</c:v>
                </c:pt>
              </c:strCache>
            </c:strRef>
          </c:cat>
          <c:val>
            <c:numRef>
              <c:f>Sheet1!$B$152:$J$152</c:f>
              <c:numCache>
                <c:formatCode>General</c:formatCode>
                <c:ptCount val="9"/>
                <c:pt idx="0">
                  <c:v>10</c:v>
                </c:pt>
                <c:pt idx="1">
                  <c:v>5</c:v>
                </c:pt>
                <c:pt idx="2">
                  <c:v>4</c:v>
                </c:pt>
                <c:pt idx="3">
                  <c:v>6</c:v>
                </c:pt>
                <c:pt idx="4">
                  <c:v>5</c:v>
                </c:pt>
                <c:pt idx="5">
                  <c:v>9</c:v>
                </c:pt>
                <c:pt idx="6">
                  <c:v>6</c:v>
                </c:pt>
                <c:pt idx="7">
                  <c:v>8</c:v>
                </c:pt>
                <c:pt idx="8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0662272"/>
        <c:axId val="160663808"/>
        <c:axId val="0"/>
      </c:bar3DChart>
      <c:catAx>
        <c:axId val="160662272"/>
        <c:scaling>
          <c:orientation val="minMax"/>
        </c:scaling>
        <c:delete val="0"/>
        <c:axPos val="b"/>
        <c:majorTickMark val="none"/>
        <c:minorTickMark val="none"/>
        <c:tickLblPos val="nextTo"/>
        <c:crossAx val="160663808"/>
        <c:crosses val="autoZero"/>
        <c:auto val="1"/>
        <c:lblAlgn val="ctr"/>
        <c:lblOffset val="100"/>
        <c:noMultiLvlLbl val="0"/>
      </c:catAx>
      <c:valAx>
        <c:axId val="160663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066227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 b="1"/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lt-LT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A9F94-B5EC-4B33-B30A-1D58FAA43838}" type="datetimeFigureOut">
              <a:rPr lang="lt-LT" smtClean="0"/>
              <a:t>2013.11.28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39665-4872-4944-85F9-9F5F2F5E9F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89928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B73F7-A465-4D7B-936C-A33AC02AD2C6}" type="datetime1">
              <a:rPr lang="en-US" smtClean="0"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5A2E-3C3B-4667-B69A-F03B5AFD6937}" type="datetime1">
              <a:rPr lang="en-US" smtClean="0"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10E9-4A88-4113-B073-8507586C3A8A}" type="datetime1">
              <a:rPr lang="en-US" smtClean="0"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6161-8BE2-4911-8094-29F69F71F71F}" type="datetime1">
              <a:rPr lang="en-US" smtClean="0"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9B7C-55BE-4086-808A-D1FD7505C888}" type="datetime1">
              <a:rPr lang="en-US" smtClean="0"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F7E1-A03C-4B98-96BA-8B007437F370}" type="datetime1">
              <a:rPr lang="en-US" smtClean="0"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91B0-A3DA-43F3-A110-0805F0E7DD9A}" type="datetime1">
              <a:rPr lang="en-US" smtClean="0"/>
              <a:t>11/28/2013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D3BD-66F8-40BA-B2BD-D01A72F62FF1}" type="datetime1">
              <a:rPr lang="en-US" smtClean="0"/>
              <a:t>11/28/2013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506D1-CD21-439A-B86A-7077635D43AB}" type="datetime1">
              <a:rPr lang="en-US" smtClean="0"/>
              <a:t>11/28/2013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6936-7C8D-4B08-8338-454C5B234F6F}" type="datetime1">
              <a:rPr lang="en-US" smtClean="0"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B98C-BB8A-4D96-81ED-FDC638F67FFA}" type="datetime1">
              <a:rPr lang="en-US" smtClean="0"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1E1B2-D5AE-44CC-97DC-552175259368}" type="datetime1">
              <a:rPr lang="en-US" smtClean="0"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6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Išvykusių mokinių mokymosi sėkmės tyrimo rezultatai </a:t>
            </a:r>
            <a:br>
              <a:rPr lang="lt-LT" b="1" dirty="0" smtClean="0"/>
            </a:br>
            <a:endParaRPr lang="lt-LT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09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t-LT" sz="2000" dirty="0" smtClean="0">
                <a:solidFill>
                  <a:schemeClr val="tx1"/>
                </a:solidFill>
              </a:rPr>
              <a:t>Parengė A. Jurešienė, 2013-03-13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913" y="381000"/>
            <a:ext cx="1652587" cy="162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52600" y="3268217"/>
            <a:ext cx="60198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lt-LT" sz="3200" dirty="0">
                <a:solidFill>
                  <a:prstClr val="black"/>
                </a:solidFill>
              </a:rPr>
              <a:t>2012-2013 </a:t>
            </a:r>
            <a:r>
              <a:rPr lang="lt-LT" sz="3200" dirty="0" err="1">
                <a:solidFill>
                  <a:prstClr val="black"/>
                </a:solidFill>
              </a:rPr>
              <a:t>m.m</a:t>
            </a:r>
            <a:r>
              <a:rPr lang="lt-LT" sz="32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935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lt-LT" b="1" dirty="0" smtClean="0"/>
              <a:t>K. </a:t>
            </a:r>
            <a:r>
              <a:rPr lang="lt-LT" b="1" dirty="0" smtClean="0"/>
              <a:t>B</a:t>
            </a:r>
            <a:r>
              <a:rPr lang="lt-LT" b="1" dirty="0"/>
              <a:t>. asmeninės  sėkmės  </a:t>
            </a:r>
            <a:r>
              <a:rPr lang="lt-LT" b="1" dirty="0" smtClean="0"/>
              <a:t>rezultatai</a:t>
            </a:r>
            <a:endParaRPr lang="lt-LT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211683"/>
              </p:ext>
            </p:extLst>
          </p:nvPr>
        </p:nvGraphicFramePr>
        <p:xfrm>
          <a:off x="152400" y="2514600"/>
          <a:ext cx="8839200" cy="3611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599566"/>
              </p:ext>
            </p:extLst>
          </p:nvPr>
        </p:nvGraphicFramePr>
        <p:xfrm>
          <a:off x="152401" y="1295400"/>
          <a:ext cx="8839198" cy="1186815"/>
        </p:xfrm>
        <a:graphic>
          <a:graphicData uri="http://schemas.openxmlformats.org/drawingml/2006/table">
            <a:tbl>
              <a:tblPr/>
              <a:tblGrid>
                <a:gridCol w="1671041"/>
                <a:gridCol w="754005"/>
                <a:gridCol w="815142"/>
                <a:gridCol w="840615"/>
                <a:gridCol w="1024024"/>
                <a:gridCol w="962887"/>
                <a:gridCol w="957792"/>
                <a:gridCol w="998550"/>
                <a:gridCol w="815142"/>
              </a:tblGrid>
              <a:tr h="409354"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Dor. ugd.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Lietuvių k. (A)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Anglų (A)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Matematika (A)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Geografija (A)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Fizika (A)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Statybos tech. (B)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Kūno </a:t>
                      </a:r>
                      <a:r>
                        <a:rPr lang="lt-L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93"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Skriaudžių pagr. m.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</a:t>
                      </a:r>
                      <a:r>
                        <a:rPr lang="lt-L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</a:t>
                      </a:r>
                      <a:r>
                        <a:rPr lang="lt-L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354"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Veiverių T. Žilinsko gimnazija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</a:t>
                      </a:r>
                      <a:r>
                        <a:rPr lang="lt-L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</a:t>
                      </a:r>
                      <a:r>
                        <a:rPr lang="lt-L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6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lt-LT" b="1" dirty="0" smtClean="0"/>
              <a:t>R. </a:t>
            </a:r>
            <a:r>
              <a:rPr lang="lt-LT" b="1" dirty="0" smtClean="0"/>
              <a:t>S</a:t>
            </a:r>
            <a:r>
              <a:rPr lang="lt-LT" b="1" dirty="0"/>
              <a:t>. asmeninės  sėkmės  </a:t>
            </a:r>
            <a:r>
              <a:rPr lang="lt-LT" b="1" dirty="0" smtClean="0"/>
              <a:t>rezultatai</a:t>
            </a:r>
            <a:endParaRPr lang="lt-LT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039373"/>
              </p:ext>
            </p:extLst>
          </p:nvPr>
        </p:nvGraphicFramePr>
        <p:xfrm>
          <a:off x="457200" y="2514600"/>
          <a:ext cx="8229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223044"/>
              </p:ext>
            </p:extLst>
          </p:nvPr>
        </p:nvGraphicFramePr>
        <p:xfrm>
          <a:off x="152400" y="838201"/>
          <a:ext cx="8839201" cy="1633855"/>
        </p:xfrm>
        <a:graphic>
          <a:graphicData uri="http://schemas.openxmlformats.org/drawingml/2006/table">
            <a:tbl>
              <a:tblPr/>
              <a:tblGrid>
                <a:gridCol w="1671041"/>
                <a:gridCol w="754006"/>
                <a:gridCol w="815143"/>
                <a:gridCol w="840615"/>
                <a:gridCol w="1024024"/>
                <a:gridCol w="962887"/>
                <a:gridCol w="957792"/>
                <a:gridCol w="998550"/>
                <a:gridCol w="815143"/>
              </a:tblGrid>
              <a:tr h="38099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Dor.ugd.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Lietuvių k. (A)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Anglų (A)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Matematika (A)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Geografija (A)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Fizika (A)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Statybos tech. (B)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Kūno </a:t>
                      </a:r>
                      <a:r>
                        <a:rPr lang="lt-L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29"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Skriaudžių </a:t>
                      </a:r>
                      <a:r>
                        <a:rPr lang="lt-L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pagr</a:t>
                      </a:r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lt-L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</a:t>
                      </a:r>
                      <a:r>
                        <a:rPr lang="lt-L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</a:t>
                      </a:r>
                      <a:r>
                        <a:rPr lang="lt-L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1"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Veiverių T. Žilinsko gimnazija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</a:t>
                      </a:r>
                      <a:r>
                        <a:rPr lang="lt-L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</a:t>
                      </a:r>
                      <a:r>
                        <a:rPr lang="lt-L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096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lt-LT" b="1" dirty="0" smtClean="0"/>
              <a:t>R. </a:t>
            </a:r>
            <a:r>
              <a:rPr lang="lt-LT" b="1" dirty="0" smtClean="0"/>
              <a:t>U</a:t>
            </a:r>
            <a:r>
              <a:rPr lang="lt-LT" b="1" dirty="0"/>
              <a:t>. asmeninės  sėkmės  </a:t>
            </a:r>
            <a:r>
              <a:rPr lang="lt-LT" b="1" dirty="0" smtClean="0"/>
              <a:t>rezultatai</a:t>
            </a:r>
            <a:endParaRPr lang="lt-LT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077169"/>
              </p:ext>
            </p:extLst>
          </p:nvPr>
        </p:nvGraphicFramePr>
        <p:xfrm>
          <a:off x="457200" y="2286000"/>
          <a:ext cx="8229600" cy="391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397410"/>
              </p:ext>
            </p:extLst>
          </p:nvPr>
        </p:nvGraphicFramePr>
        <p:xfrm>
          <a:off x="152400" y="685800"/>
          <a:ext cx="8839197" cy="1491615"/>
        </p:xfrm>
        <a:graphic>
          <a:graphicData uri="http://schemas.openxmlformats.org/drawingml/2006/table">
            <a:tbl>
              <a:tblPr/>
              <a:tblGrid>
                <a:gridCol w="1529951"/>
                <a:gridCol w="690344"/>
                <a:gridCol w="746317"/>
                <a:gridCol w="769640"/>
                <a:gridCol w="937562"/>
                <a:gridCol w="881587"/>
                <a:gridCol w="876923"/>
                <a:gridCol w="914239"/>
                <a:gridCol w="746317"/>
                <a:gridCol w="746317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Dor.ugd.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Lietuvių k. (A)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Anglų (A)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Matematika (A)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Istorija </a:t>
                      </a:r>
                      <a:endParaRPr lang="lt-LT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lt-L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Muzika (B)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Chemija (B)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Kūno k.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Inform.t</a:t>
                      </a:r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Skriaudžių pagr. m.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Kauno ,,Aušros" gimnazija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570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lt-LT" sz="3200" dirty="0" smtClean="0"/>
              <a:t>Bendra, išvykusių mokinių, mokymosi </a:t>
            </a:r>
            <a:br>
              <a:rPr lang="lt-LT" sz="3200" dirty="0" smtClean="0"/>
            </a:br>
            <a:r>
              <a:rPr lang="lt-LT" sz="3200" dirty="0" smtClean="0"/>
              <a:t>sėkmės statistika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746900"/>
              </p:ext>
            </p:extLst>
          </p:nvPr>
        </p:nvGraphicFramePr>
        <p:xfrm>
          <a:off x="152400" y="1371601"/>
          <a:ext cx="8991600" cy="527321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8600"/>
                <a:gridCol w="1498600"/>
                <a:gridCol w="1498600"/>
                <a:gridCol w="1498600"/>
                <a:gridCol w="1498600"/>
                <a:gridCol w="1498600"/>
              </a:tblGrid>
              <a:tr h="887144"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Rezultatai pagerėjo</a:t>
                      </a:r>
                      <a:endParaRPr lang="lt-L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lt-L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Rezultatai</a:t>
                      </a:r>
                      <a:r>
                        <a:rPr lang="lt-LT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lt-LT" sz="1800" baseline="0" dirty="0" smtClean="0">
                          <a:solidFill>
                            <a:schemeClr val="tx1"/>
                          </a:solidFill>
                        </a:rPr>
                        <a:t>liko tokie patys</a:t>
                      </a:r>
                      <a:endParaRPr lang="lt-L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lt-L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Rezultatai pablogėjo </a:t>
                      </a:r>
                      <a:endParaRPr lang="lt-L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lt-L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</a:tr>
              <a:tr h="355123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Anglų </a:t>
                      </a:r>
                      <a:r>
                        <a:rPr lang="lt-LT" sz="1800" dirty="0" err="1" smtClean="0"/>
                        <a:t>k</a:t>
                      </a:r>
                      <a:r>
                        <a:rPr lang="lt-LT" sz="1800" dirty="0" smtClean="0"/>
                        <a:t>.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0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Anglų </a:t>
                      </a:r>
                      <a:r>
                        <a:rPr lang="lt-LT" sz="1800" dirty="0" err="1" smtClean="0"/>
                        <a:t>k</a:t>
                      </a:r>
                      <a:r>
                        <a:rPr lang="lt-LT" sz="1800" dirty="0" smtClean="0"/>
                        <a:t>.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Anglų</a:t>
                      </a:r>
                      <a:r>
                        <a:rPr lang="lt-LT" sz="1800" baseline="0" dirty="0" smtClean="0"/>
                        <a:t> </a:t>
                      </a:r>
                      <a:r>
                        <a:rPr lang="lt-LT" sz="1800" baseline="0" dirty="0" err="1" smtClean="0"/>
                        <a:t>k</a:t>
                      </a:r>
                      <a:r>
                        <a:rPr lang="lt-LT" sz="1800" baseline="0" dirty="0" smtClean="0"/>
                        <a:t>.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6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0000"/>
                    </a:solidFill>
                  </a:tcPr>
                </a:tc>
              </a:tr>
              <a:tr h="620998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Matematika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0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Matematika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 (Rūta</a:t>
                      </a:r>
                      <a:r>
                        <a:rPr lang="lt-LT" sz="1800" baseline="0" dirty="0" smtClean="0"/>
                        <a:t>  T.)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Matematika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3 (Rūta</a:t>
                      </a:r>
                      <a:r>
                        <a:rPr lang="lt-LT" sz="1800" baseline="0" dirty="0" smtClean="0"/>
                        <a:t> T</a:t>
                      </a:r>
                      <a:r>
                        <a:rPr lang="lt-LT" sz="1800" baseline="0" dirty="0" smtClean="0"/>
                        <a:t>.)</a:t>
                      </a:r>
                      <a:endParaRPr lang="lt-LT" sz="1800" baseline="0" dirty="0" smtClean="0"/>
                    </a:p>
                    <a:p>
                      <a:pPr algn="ctr"/>
                      <a:r>
                        <a:rPr lang="lt-LT" sz="1800" baseline="0" dirty="0" smtClean="0"/>
                        <a:t>4 (Zita V.)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0000"/>
                    </a:solidFill>
                  </a:tcPr>
                </a:tc>
              </a:tr>
              <a:tr h="355123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Fizika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3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Fizika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Lietuvių</a:t>
                      </a:r>
                      <a:r>
                        <a:rPr lang="lt-LT" sz="1800" baseline="0" dirty="0" smtClean="0"/>
                        <a:t> k.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0000"/>
                    </a:solidFill>
                  </a:tcPr>
                </a:tc>
              </a:tr>
              <a:tr h="355123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Biologija 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Biologija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Biologija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0000"/>
                    </a:solidFill>
                  </a:tcPr>
                </a:tc>
              </a:tr>
              <a:tr h="355123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Chemija</a:t>
                      </a:r>
                      <a:r>
                        <a:rPr lang="lt-LT" sz="1800" baseline="0" dirty="0" smtClean="0"/>
                        <a:t> 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Istorija</a:t>
                      </a:r>
                      <a:r>
                        <a:rPr lang="lt-LT" sz="1800" baseline="0" dirty="0" smtClean="0"/>
                        <a:t> 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3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Istorija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0000"/>
                    </a:solidFill>
                  </a:tcPr>
                </a:tc>
              </a:tr>
              <a:tr h="355123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Geografija</a:t>
                      </a:r>
                      <a:r>
                        <a:rPr lang="lt-LT" sz="1800" baseline="0" dirty="0" smtClean="0"/>
                        <a:t> 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Geografija</a:t>
                      </a:r>
                      <a:r>
                        <a:rPr lang="lt-LT" sz="1800" baseline="0" dirty="0" smtClean="0"/>
                        <a:t> 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Geografija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0000"/>
                    </a:solidFill>
                  </a:tcPr>
                </a:tc>
              </a:tr>
              <a:tr h="355123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Muzika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Muzika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Rusų </a:t>
                      </a:r>
                      <a:r>
                        <a:rPr lang="lt-LT" sz="1800" dirty="0" err="1" smtClean="0"/>
                        <a:t>k</a:t>
                      </a:r>
                      <a:r>
                        <a:rPr lang="lt-LT" sz="1800" dirty="0" smtClean="0"/>
                        <a:t>.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0000"/>
                    </a:solidFill>
                  </a:tcPr>
                </a:tc>
              </a:tr>
              <a:tr h="427023">
                <a:tc>
                  <a:txBody>
                    <a:bodyPr/>
                    <a:lstStyle/>
                    <a:p>
                      <a:endParaRPr lang="lt-LT" sz="1800" dirty="0"/>
                    </a:p>
                  </a:txBody>
                  <a:tcPr marT="45714" marB="4571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t-LT" sz="1800" dirty="0"/>
                    </a:p>
                  </a:txBody>
                  <a:tcPr marT="45714" marB="4571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Dailė</a:t>
                      </a:r>
                      <a:r>
                        <a:rPr lang="lt-LT" sz="1800" baseline="0" dirty="0" smtClean="0"/>
                        <a:t> 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4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Chemija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0000"/>
                    </a:solidFill>
                  </a:tcPr>
                </a:tc>
              </a:tr>
              <a:tr h="355123">
                <a:tc>
                  <a:txBody>
                    <a:bodyPr/>
                    <a:lstStyle/>
                    <a:p>
                      <a:endParaRPr lang="lt-LT" sz="1800" dirty="0"/>
                    </a:p>
                  </a:txBody>
                  <a:tcPr marT="45714" marB="4571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 sz="1800" dirty="0"/>
                    </a:p>
                  </a:txBody>
                  <a:tcPr marT="45714" marB="4571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Chemija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14" marB="4571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14" marB="45714">
                    <a:solidFill>
                      <a:srgbClr val="FF0000"/>
                    </a:solidFill>
                  </a:tcPr>
                </a:tc>
              </a:tr>
              <a:tr h="355123">
                <a:tc>
                  <a:txBody>
                    <a:bodyPr/>
                    <a:lstStyle/>
                    <a:p>
                      <a:endParaRPr lang="lt-LT" sz="1800" dirty="0"/>
                    </a:p>
                  </a:txBody>
                  <a:tcPr marT="45714" marB="4571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 sz="1800" dirty="0"/>
                    </a:p>
                  </a:txBody>
                  <a:tcPr marT="45714" marB="4571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800" dirty="0" err="1" smtClean="0"/>
                        <a:t>Technolog</a:t>
                      </a:r>
                      <a:r>
                        <a:rPr lang="lt-LT" sz="1800" dirty="0" smtClean="0"/>
                        <a:t>.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lt-LT" sz="1800" dirty="0"/>
                    </a:p>
                  </a:txBody>
                  <a:tcPr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 sz="1800" dirty="0"/>
                    </a:p>
                  </a:txBody>
                  <a:tcPr marT="45714" marB="4571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t-LT" sz="1800" dirty="0"/>
                    </a:p>
                  </a:txBody>
                  <a:tcPr marT="45714" marB="45714">
                    <a:solidFill>
                      <a:srgbClr val="FF0000"/>
                    </a:solidFill>
                  </a:tcPr>
                </a:tc>
              </a:tr>
              <a:tr h="355123">
                <a:tc>
                  <a:txBody>
                    <a:bodyPr/>
                    <a:lstStyle/>
                    <a:p>
                      <a:endParaRPr lang="lt-LT" sz="1800" dirty="0"/>
                    </a:p>
                  </a:txBody>
                  <a:tcPr marT="45714" marB="4571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 sz="1800" dirty="0"/>
                    </a:p>
                  </a:txBody>
                  <a:tcPr marT="45714" marB="4571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 sz="1800" dirty="0"/>
                    </a:p>
                  </a:txBody>
                  <a:tcPr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t-LT" sz="1800" dirty="0"/>
                    </a:p>
                  </a:txBody>
                  <a:tcPr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 sz="1800" dirty="0"/>
                    </a:p>
                  </a:txBody>
                  <a:tcPr marT="45714" marB="4571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 sz="1800" dirty="0"/>
                    </a:p>
                  </a:txBody>
                  <a:tcPr marT="45714" marB="45714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858000"/>
            <a:ext cx="3276600" cy="152400"/>
          </a:xfrm>
        </p:spPr>
        <p:txBody>
          <a:bodyPr/>
          <a:lstStyle/>
          <a:p>
            <a:pPr>
              <a:defRPr/>
            </a:pPr>
            <a:r>
              <a:rPr lang="lt-LT" smtClean="0"/>
              <a:t>Parengė A. Jurešienė, Skriaudžių pagr. mokykla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34BBCB-1200-4540-84F5-FEC87E815CE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2057400" y="1676400"/>
            <a:ext cx="484188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t-LT"/>
          </a:p>
        </p:txBody>
      </p:sp>
      <p:pic>
        <p:nvPicPr>
          <p:cNvPr id="175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963" y="1714500"/>
            <a:ext cx="5429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5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676400"/>
            <a:ext cx="5429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223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Išvados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Išvykusių mokinių mokymosi rezultatai, kitose ugdymosi įstaigose, pagerėjo mokantis fizikos dalyko (3 mokiniams iš 8) bei muzikos (2 iš 8);</a:t>
            </a:r>
          </a:p>
          <a:p>
            <a:r>
              <a:rPr lang="lt-LT" dirty="0" smtClean="0"/>
              <a:t>Silpnas mokinių anglų kalbos žinių ir gebėjimų lygis: 6 mokiniams iš 8 mokymosi rezultatai pablogėjo 2 ir daugiau balų.</a:t>
            </a:r>
          </a:p>
          <a:p>
            <a:r>
              <a:rPr lang="lt-LT" dirty="0" smtClean="0"/>
              <a:t>Pablogėjo mokinių matematikos rezultatai: 7 iš 8 (nukrito 2 ir daugiau balų).</a:t>
            </a:r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8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Išvados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b="1" dirty="0" smtClean="0"/>
              <a:t>Pasiūlymai mokytojams:</a:t>
            </a:r>
          </a:p>
          <a:p>
            <a:r>
              <a:rPr lang="lt-LT" dirty="0" smtClean="0"/>
              <a:t>Aptarti su mokiniais mokėjimo mokytis kompetenciją.</a:t>
            </a:r>
          </a:p>
          <a:p>
            <a:r>
              <a:rPr lang="lt-LT" dirty="0" smtClean="0"/>
              <a:t>Keisti darbo pamokoje metodus, jeigu jie neduoda laukiamo rezultato.</a:t>
            </a:r>
          </a:p>
          <a:p>
            <a:r>
              <a:rPr lang="lt-LT" dirty="0" smtClean="0"/>
              <a:t> Skatinti mokymasi bendradarbiaujant (gabesnių mokinių pasitelkimas mokant silpnesniuosius).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4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t-LT" b="1" dirty="0" smtClean="0"/>
              <a:t>Žymėjimo paaiškinimas </a:t>
            </a:r>
            <a:br>
              <a:rPr lang="lt-LT" b="1" dirty="0" smtClean="0"/>
            </a:br>
            <a:r>
              <a:rPr lang="lt-LT" dirty="0" smtClean="0"/>
              <a:t>(,,tautinė“ kokybė)</a:t>
            </a:r>
            <a:endParaRPr lang="lt-LT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686800" cy="394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9830"/>
                <a:gridCol w="3006970"/>
              </a:tblGrid>
              <a:tr h="1193704">
                <a:tc>
                  <a:txBody>
                    <a:bodyPr/>
                    <a:lstStyle/>
                    <a:p>
                      <a:r>
                        <a:rPr lang="lt-LT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MOKYMOSI REZULTATAI</a:t>
                      </a:r>
                      <a:r>
                        <a:rPr lang="lt-LT" sz="3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SUTAMPA</a:t>
                      </a:r>
                      <a:endParaRPr lang="lt-LT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</a:t>
                      </a:r>
                      <a:endParaRPr lang="lt-LT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>
                    <a:solidFill>
                      <a:srgbClr val="FFFF00"/>
                    </a:solidFill>
                  </a:tcPr>
                </a:tc>
              </a:tr>
              <a:tr h="1554355">
                <a:tc>
                  <a:txBody>
                    <a:bodyPr/>
                    <a:lstStyle/>
                    <a:p>
                      <a:r>
                        <a:rPr lang="lt-L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MOKYMOSI REZULTATAI PAGERĖJO</a:t>
                      </a:r>
                      <a:endParaRPr lang="lt-LT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 BALU IR DAUGIAU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lt-LT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</a:t>
                      </a:r>
                      <a:r>
                        <a:rPr lang="lt-LT" sz="3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 </a:t>
                      </a:r>
                      <a:r>
                        <a:rPr lang="lt-LT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</a:t>
                      </a:r>
                      <a:endParaRPr lang="lt-LT" sz="3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>
                    <a:solidFill>
                      <a:srgbClr val="92D050"/>
                    </a:solidFill>
                  </a:tcPr>
                </a:tc>
              </a:tr>
              <a:tr h="1193704">
                <a:tc>
                  <a:txBody>
                    <a:bodyPr/>
                    <a:lstStyle/>
                    <a:p>
                      <a:r>
                        <a:rPr lang="lt-L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MOKYMOSI REZULTATAI PABLOGĖJO</a:t>
                      </a:r>
                      <a:endParaRPr lang="lt-LT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 BALAIS IR DAUGIAU </a:t>
                      </a:r>
                      <a:r>
                        <a:rPr lang="lt-LT" sz="3200" b="1" dirty="0" smtClean="0"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</a:t>
                      </a:r>
                      <a:endParaRPr lang="lt-LT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D8478-C9DF-480A-9679-C9154C53F537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9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Mokyklos keitimo statistika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lt-LT" dirty="0" smtClean="0"/>
              <a:t>2012 </a:t>
            </a:r>
            <a:r>
              <a:rPr lang="lt-LT" dirty="0" err="1" smtClean="0"/>
              <a:t>m</a:t>
            </a:r>
            <a:r>
              <a:rPr lang="lt-LT" dirty="0" smtClean="0"/>
              <a:t>. nuo rugsėjo 1 </a:t>
            </a:r>
            <a:r>
              <a:rPr lang="lt-LT" dirty="0" err="1" smtClean="0"/>
              <a:t>d</a:t>
            </a:r>
            <a:r>
              <a:rPr lang="lt-LT" dirty="0" smtClean="0"/>
              <a:t>. baigę </a:t>
            </a:r>
            <a:r>
              <a:rPr lang="lt-LT" b="1" dirty="0" smtClean="0"/>
              <a:t>8 klases </a:t>
            </a:r>
            <a:r>
              <a:rPr lang="lt-LT" dirty="0" smtClean="0"/>
              <a:t>išvyko mokytis į Kauno r. Garliavos, J. Lukšos gimnaziją 4 mokiniai:</a:t>
            </a:r>
          </a:p>
          <a:p>
            <a:r>
              <a:rPr lang="lt-LT" b="1" dirty="0" smtClean="0"/>
              <a:t>D. I.</a:t>
            </a:r>
            <a:endParaRPr lang="lt-LT" b="1" dirty="0" smtClean="0"/>
          </a:p>
          <a:p>
            <a:r>
              <a:rPr lang="lt-LT" b="1" dirty="0" smtClean="0"/>
              <a:t>J. K.</a:t>
            </a:r>
            <a:endParaRPr lang="lt-LT" b="1" dirty="0" smtClean="0"/>
          </a:p>
          <a:p>
            <a:r>
              <a:rPr lang="lt-LT" b="1" dirty="0" smtClean="0"/>
              <a:t>K. M.</a:t>
            </a:r>
            <a:endParaRPr lang="lt-LT" b="1" dirty="0" smtClean="0"/>
          </a:p>
          <a:p>
            <a:r>
              <a:rPr lang="lt-LT" b="1" dirty="0" smtClean="0"/>
              <a:t>K. K.</a:t>
            </a:r>
            <a:endParaRPr lang="lt-LT" b="1" dirty="0" smtClean="0"/>
          </a:p>
          <a:p>
            <a:endParaRPr lang="lt-L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1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Mokyklos keitimo statistika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lt-LT" dirty="0" smtClean="0"/>
              <a:t>2011-2012 </a:t>
            </a:r>
            <a:r>
              <a:rPr lang="lt-LT" dirty="0" err="1" smtClean="0"/>
              <a:t>m.m</a:t>
            </a:r>
            <a:r>
              <a:rPr lang="lt-LT" dirty="0" smtClean="0"/>
              <a:t>. baigę </a:t>
            </a:r>
            <a:r>
              <a:rPr lang="lt-LT" b="1" dirty="0" smtClean="0"/>
              <a:t>10 klasių  į Veiverių T. Žilinsko gimnaziją išvyko mokytis </a:t>
            </a:r>
            <a:r>
              <a:rPr lang="lt-LT" dirty="0"/>
              <a:t>3</a:t>
            </a:r>
            <a:r>
              <a:rPr lang="lt-LT" dirty="0" smtClean="0"/>
              <a:t> mokiniai:</a:t>
            </a:r>
          </a:p>
          <a:p>
            <a:r>
              <a:rPr lang="lt-LT" b="1" dirty="0" smtClean="0"/>
              <a:t>Č. G.</a:t>
            </a:r>
            <a:endParaRPr lang="lt-LT" b="1" dirty="0" smtClean="0"/>
          </a:p>
          <a:p>
            <a:r>
              <a:rPr lang="lt-LT" b="1" dirty="0" smtClean="0"/>
              <a:t>B. K.</a:t>
            </a:r>
            <a:endParaRPr lang="lt-LT" b="1" dirty="0" smtClean="0"/>
          </a:p>
          <a:p>
            <a:r>
              <a:rPr lang="lt-LT" b="1" dirty="0" smtClean="0"/>
              <a:t>S. R.</a:t>
            </a:r>
            <a:endParaRPr lang="lt-LT" b="1" dirty="0" smtClean="0"/>
          </a:p>
          <a:p>
            <a:endParaRPr lang="lt-LT" b="1" dirty="0" smtClean="0"/>
          </a:p>
          <a:p>
            <a:r>
              <a:rPr lang="lt-LT" dirty="0" smtClean="0"/>
              <a:t>Į Kauno ,,Aušros“ gimnaziją išvyko mokytis, baigusi </a:t>
            </a:r>
            <a:r>
              <a:rPr lang="lt-LT" dirty="0" smtClean="0"/>
              <a:t>pagrindinio ugdymo</a:t>
            </a:r>
            <a:r>
              <a:rPr lang="lt-LT" dirty="0" smtClean="0"/>
              <a:t> </a:t>
            </a:r>
            <a:r>
              <a:rPr lang="lt-LT" dirty="0" smtClean="0"/>
              <a:t>programą,  1 mokinė:</a:t>
            </a:r>
          </a:p>
          <a:p>
            <a:r>
              <a:rPr lang="lt-LT" b="1" dirty="0" smtClean="0"/>
              <a:t>U. R.</a:t>
            </a:r>
            <a:endParaRPr lang="lt-LT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lt-LT" sz="2800" b="1" dirty="0" smtClean="0"/>
              <a:t>I. </a:t>
            </a:r>
            <a:r>
              <a:rPr lang="lt-LT" sz="2800" b="1" dirty="0" smtClean="0"/>
              <a:t>D. asmeninės  sėkmės </a:t>
            </a:r>
            <a:r>
              <a:rPr lang="lt-LT" sz="2800" b="1" dirty="0" smtClean="0"/>
              <a:t>rezultatai</a:t>
            </a:r>
            <a:endParaRPr lang="lt-LT" sz="2800" b="1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023743"/>
              </p:ext>
            </p:extLst>
          </p:nvPr>
        </p:nvGraphicFramePr>
        <p:xfrm>
          <a:off x="228600" y="1981200"/>
          <a:ext cx="8458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710507"/>
              </p:ext>
            </p:extLst>
          </p:nvPr>
        </p:nvGraphicFramePr>
        <p:xfrm>
          <a:off x="-3" y="838199"/>
          <a:ext cx="9144002" cy="1415936"/>
        </p:xfrm>
        <a:graphic>
          <a:graphicData uri="http://schemas.openxmlformats.org/drawingml/2006/table">
            <a:tbl>
              <a:tblPr/>
              <a:tblGrid>
                <a:gridCol w="1033670"/>
                <a:gridCol w="610644"/>
                <a:gridCol w="591552"/>
                <a:gridCol w="413586"/>
                <a:gridCol w="714375"/>
                <a:gridCol w="511342"/>
                <a:gridCol w="571501"/>
                <a:gridCol w="571501"/>
                <a:gridCol w="401052"/>
                <a:gridCol w="524380"/>
                <a:gridCol w="380495"/>
                <a:gridCol w="501315"/>
                <a:gridCol w="489790"/>
                <a:gridCol w="502816"/>
                <a:gridCol w="340896"/>
                <a:gridCol w="340896"/>
                <a:gridCol w="350921"/>
                <a:gridCol w="293270"/>
              </a:tblGrid>
              <a:tr h="487986"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Lietuvių k.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Anglų k.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Rusų k.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Matematika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Inf. techn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Istorija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Geografija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Biologija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Chemija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Fizika 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Technologijos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Dailė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Muzika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Kūno k.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Ž.sauga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Pil. ugd.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dor</a:t>
                      </a:r>
                      <a:r>
                        <a:rPr lang="lt-L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lt-LT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ugd</a:t>
                      </a:r>
                      <a:r>
                        <a:rPr lang="lt-L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0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Skriaudžių pagrindinė mokykla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</a:t>
                      </a:r>
                      <a:r>
                        <a:rPr lang="lt-L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</a:t>
                      </a:r>
                      <a:r>
                        <a:rPr lang="lt-L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0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Lukšos gimnazija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</a:t>
                      </a:r>
                      <a:r>
                        <a:rPr lang="lt-L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</a:t>
                      </a:r>
                      <a:r>
                        <a:rPr lang="lt-L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</a:t>
                      </a:r>
                      <a:r>
                        <a:rPr lang="lt-L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07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lt-LT" sz="3200" b="1" dirty="0" smtClean="0"/>
              <a:t>K. </a:t>
            </a:r>
            <a:r>
              <a:rPr lang="lt-LT" sz="3200" b="1" dirty="0" smtClean="0"/>
              <a:t>J</a:t>
            </a:r>
            <a:r>
              <a:rPr lang="lt-LT" sz="3200" b="1" dirty="0"/>
              <a:t>. asmeninės  sėkmės  </a:t>
            </a:r>
            <a:r>
              <a:rPr lang="lt-LT" sz="3200" b="1" dirty="0" smtClean="0"/>
              <a:t>rezultatai </a:t>
            </a:r>
            <a:endParaRPr lang="lt-LT" sz="32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807232"/>
              </p:ext>
            </p:extLst>
          </p:nvPr>
        </p:nvGraphicFramePr>
        <p:xfrm>
          <a:off x="152400" y="2667000"/>
          <a:ext cx="8839200" cy="345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127773"/>
              </p:ext>
            </p:extLst>
          </p:nvPr>
        </p:nvGraphicFramePr>
        <p:xfrm>
          <a:off x="-4" y="1143000"/>
          <a:ext cx="9144005" cy="1470625"/>
        </p:xfrm>
        <a:graphic>
          <a:graphicData uri="http://schemas.openxmlformats.org/drawingml/2006/table">
            <a:tbl>
              <a:tblPr/>
              <a:tblGrid>
                <a:gridCol w="990604"/>
                <a:gridCol w="533400"/>
                <a:gridCol w="609600"/>
                <a:gridCol w="515848"/>
                <a:gridCol w="627152"/>
                <a:gridCol w="598566"/>
                <a:gridCol w="571501"/>
                <a:gridCol w="571501"/>
                <a:gridCol w="401053"/>
                <a:gridCol w="401053"/>
                <a:gridCol w="428126"/>
                <a:gridCol w="577012"/>
                <a:gridCol w="489788"/>
                <a:gridCol w="502818"/>
                <a:gridCol w="340896"/>
                <a:gridCol w="340896"/>
                <a:gridCol w="350921"/>
                <a:gridCol w="293270"/>
              </a:tblGrid>
              <a:tr h="521069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Lietuvių k.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Anglų </a:t>
                      </a:r>
                      <a:r>
                        <a:rPr lang="lt-L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Rusų k.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Matematika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</a:t>
                      </a:r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lt-L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Istorija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Geografija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Biologija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Chemija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Fizika 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Technologijos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Dailė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Muzika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Kūno k.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Ž.sauga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Pil. ugd.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Tikyba 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021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Skriaudžių pagrindinė  mokykla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įsk.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įsk.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</a:t>
                      </a:r>
                      <a:r>
                        <a:rPr lang="lt-L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11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Lukšos gimnazija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įsk.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</a:t>
                      </a: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</a:t>
                      </a:r>
                      <a:r>
                        <a:rPr lang="lt-L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5" marR="6775" marT="6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lt-LT" b="1" dirty="0" smtClean="0"/>
              <a:t>M. </a:t>
            </a:r>
            <a:r>
              <a:rPr lang="lt-LT" b="1" dirty="0" smtClean="0"/>
              <a:t>K.</a:t>
            </a:r>
            <a:r>
              <a:rPr lang="lt-LT" b="1" dirty="0"/>
              <a:t> asmeninės  sėkmės  </a:t>
            </a:r>
            <a:r>
              <a:rPr lang="lt-LT" b="1" dirty="0" smtClean="0"/>
              <a:t>rezultatai</a:t>
            </a:r>
            <a:endParaRPr lang="lt-LT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958739"/>
              </p:ext>
            </p:extLst>
          </p:nvPr>
        </p:nvGraphicFramePr>
        <p:xfrm>
          <a:off x="0" y="23622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943588"/>
              </p:ext>
            </p:extLst>
          </p:nvPr>
        </p:nvGraphicFramePr>
        <p:xfrm>
          <a:off x="0" y="762000"/>
          <a:ext cx="8991602" cy="1603377"/>
        </p:xfrm>
        <a:graphic>
          <a:graphicData uri="http://schemas.openxmlformats.org/drawingml/2006/table">
            <a:tbl>
              <a:tblPr/>
              <a:tblGrid>
                <a:gridCol w="1094336"/>
                <a:gridCol w="417427"/>
                <a:gridCol w="541527"/>
                <a:gridCol w="465374"/>
                <a:gridCol w="676909"/>
                <a:gridCol w="533066"/>
                <a:gridCol w="530245"/>
                <a:gridCol w="575372"/>
                <a:gridCol w="451273"/>
                <a:gridCol w="451273"/>
                <a:gridCol w="431529"/>
                <a:gridCol w="564090"/>
                <a:gridCol w="383581"/>
                <a:gridCol w="383581"/>
                <a:gridCol w="383581"/>
                <a:gridCol w="383581"/>
                <a:gridCol w="394864"/>
                <a:gridCol w="329993"/>
              </a:tblGrid>
              <a:tr h="521069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Lietuvių k.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Anglų k.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Rusų k.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Matematika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Inf. techn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Istorija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Geografija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Biologija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Chemija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Fizika 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Technologijos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Dailė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Muzika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Kūno k.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Ž.sauga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Pil. ugd.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Tikyba 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023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Skriaudžių pagrindinė  mokykla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įsk.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09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Lukšos gimnazija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įsk.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754" marR="7754" marT="77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19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lt-LT" b="1" dirty="0" smtClean="0"/>
              <a:t>K. K</a:t>
            </a:r>
            <a:r>
              <a:rPr lang="lt-LT" b="1" dirty="0"/>
              <a:t>. asmeninės  sėkmės  </a:t>
            </a:r>
            <a:r>
              <a:rPr lang="lt-LT" b="1" dirty="0" smtClean="0"/>
              <a:t>rezultatai</a:t>
            </a:r>
            <a:endParaRPr lang="lt-LT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672599"/>
              </p:ext>
            </p:extLst>
          </p:nvPr>
        </p:nvGraphicFramePr>
        <p:xfrm>
          <a:off x="0" y="2743200"/>
          <a:ext cx="8991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833709"/>
              </p:ext>
            </p:extLst>
          </p:nvPr>
        </p:nvGraphicFramePr>
        <p:xfrm>
          <a:off x="76205" y="838201"/>
          <a:ext cx="8991594" cy="1676400"/>
        </p:xfrm>
        <a:graphic>
          <a:graphicData uri="http://schemas.openxmlformats.org/drawingml/2006/table">
            <a:tbl>
              <a:tblPr/>
              <a:tblGrid>
                <a:gridCol w="967282"/>
                <a:gridCol w="436457"/>
                <a:gridCol w="471844"/>
                <a:gridCol w="486590"/>
                <a:gridCol w="592756"/>
                <a:gridCol w="557367"/>
                <a:gridCol w="554417"/>
                <a:gridCol w="578011"/>
                <a:gridCol w="471844"/>
                <a:gridCol w="471844"/>
                <a:gridCol w="451202"/>
                <a:gridCol w="589807"/>
                <a:gridCol w="401068"/>
                <a:gridCol w="401068"/>
                <a:gridCol w="401068"/>
                <a:gridCol w="401068"/>
                <a:gridCol w="412864"/>
                <a:gridCol w="345037"/>
              </a:tblGrid>
              <a:tr h="480251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Lietuvių k.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Anglų k.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Rusų k.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Matematika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Inf. techn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Istorija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Geografija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Biologija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Chemija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Fizika 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Technologijos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Dailė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Muzika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Kūno k.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Ž.sauga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Pil. ugd.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Tikyba 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898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Skriaudžių pagrindinė  mokykla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įsk.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įsk.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</a:t>
                      </a:r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251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Lukšos gimnazija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lt-LT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</a:t>
                      </a:r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.)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lt-LT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</a:t>
                      </a:r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.)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Įsk</a:t>
                      </a:r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69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lt-LT" b="1" dirty="0"/>
              <a:t>G</a:t>
            </a:r>
            <a:r>
              <a:rPr lang="lt-LT" b="1" dirty="0" smtClean="0"/>
              <a:t>. </a:t>
            </a:r>
            <a:r>
              <a:rPr lang="lt-LT" b="1" dirty="0" smtClean="0"/>
              <a:t>Č</a:t>
            </a:r>
            <a:r>
              <a:rPr lang="lt-LT" b="1" dirty="0"/>
              <a:t>. asmeninės  sėkmės  </a:t>
            </a:r>
            <a:r>
              <a:rPr lang="lt-LT" b="1" dirty="0" smtClean="0"/>
              <a:t>rezultatai</a:t>
            </a:r>
            <a:endParaRPr lang="lt-LT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A. Jurešienė, Skriaudžių pagr. mokykla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265765"/>
              </p:ext>
            </p:extLst>
          </p:nvPr>
        </p:nvGraphicFramePr>
        <p:xfrm>
          <a:off x="0" y="2057401"/>
          <a:ext cx="8991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231347"/>
              </p:ext>
            </p:extLst>
          </p:nvPr>
        </p:nvGraphicFramePr>
        <p:xfrm>
          <a:off x="27709" y="1066800"/>
          <a:ext cx="9144000" cy="1295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Worksheet" r:id="rId4" imgW="6000784" imgH="552585" progId="Excel.Sheet.12">
                  <p:embed/>
                </p:oleObj>
              </mc:Choice>
              <mc:Fallback>
                <p:oleObj name="Worksheet" r:id="rId4" imgW="6000784" imgH="5525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709" y="1066800"/>
                        <a:ext cx="9144000" cy="12954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77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1086</Words>
  <Application>Microsoft Office PowerPoint</Application>
  <PresentationFormat>Demonstracija ekrane (4:3)</PresentationFormat>
  <Paragraphs>471</Paragraphs>
  <Slides>15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Įdėtosios OLE paslaugos</vt:lpstr>
      </vt:variant>
      <vt:variant>
        <vt:i4>1</vt:i4>
      </vt:variant>
      <vt:variant>
        <vt:lpstr>Skaidrių pavadinimai</vt:lpstr>
      </vt:variant>
      <vt:variant>
        <vt:i4>15</vt:i4>
      </vt:variant>
    </vt:vector>
  </HeadingPairs>
  <TitlesOfParts>
    <vt:vector size="17" baseType="lpstr">
      <vt:lpstr>Office Theme</vt:lpstr>
      <vt:lpstr>Worksheet</vt:lpstr>
      <vt:lpstr>Išvykusių mokinių mokymosi sėkmės tyrimo rezultatai  </vt:lpstr>
      <vt:lpstr>Žymėjimo paaiškinimas  (,,tautinė“ kokybė)</vt:lpstr>
      <vt:lpstr>Mokyklos keitimo statistika</vt:lpstr>
      <vt:lpstr>Mokyklos keitimo statistika</vt:lpstr>
      <vt:lpstr>I. D. asmeninės  sėkmės rezultatai</vt:lpstr>
      <vt:lpstr>K. J. asmeninės  sėkmės  rezultatai </vt:lpstr>
      <vt:lpstr>M. K. asmeninės  sėkmės  rezultatai</vt:lpstr>
      <vt:lpstr>K. K. asmeninės  sėkmės  rezultatai</vt:lpstr>
      <vt:lpstr>G. Č. asmeninės  sėkmės  rezultatai</vt:lpstr>
      <vt:lpstr>K. B. asmeninės  sėkmės  rezultatai</vt:lpstr>
      <vt:lpstr>R. S. asmeninės  sėkmės  rezultatai</vt:lpstr>
      <vt:lpstr>R. U. asmeninės  sėkmės  rezultatai</vt:lpstr>
      <vt:lpstr>Bendra, išvykusių mokinių, mokymosi  sėkmės statistika</vt:lpstr>
      <vt:lpstr>Išvados (1)</vt:lpstr>
      <vt:lpstr>Išvados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Išvykusių mokinių mokymosi sėkmės tyrimo rezultatai</dc:title>
  <dc:creator>aida</dc:creator>
  <cp:lastModifiedBy>Svietimo ir Mokslo</cp:lastModifiedBy>
  <cp:revision>25</cp:revision>
  <dcterms:created xsi:type="dcterms:W3CDTF">2006-08-16T00:00:00Z</dcterms:created>
  <dcterms:modified xsi:type="dcterms:W3CDTF">2013-11-28T15:53:09Z</dcterms:modified>
</cp:coreProperties>
</file>